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ricolage Grotesque Bold" charset="1" panose="020B0605040402000204"/>
      <p:regular r:id="rId22"/>
    </p:embeddedFont>
    <p:embeddedFont>
      <p:font typeface="Bricolage Grotesque Light" charset="1" panose="020B0605040402000204"/>
      <p:regular r:id="rId23"/>
    </p:embeddedFont>
    <p:embeddedFont>
      <p:font typeface="Bricolage Grotesque" charset="1" panose="020B0605040402000204"/>
      <p:regular r:id="rId24"/>
    </p:embeddedFont>
    <p:embeddedFont>
      <p:font typeface="Bricolage Grotesque Semi-Bold" charset="1" panose="020B0605040402000204"/>
      <p:regular r:id="rId25"/>
    </p:embeddedFont>
    <p:embeddedFont>
      <p:font typeface="Bricolage Grotesque Ultra-Bold" charset="1" panose="020B060504040200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9.jpe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2.jpe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69.png" Type="http://schemas.openxmlformats.org/officeDocument/2006/relationships/image"/><Relationship Id="rId12" Target="../media/image7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4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85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0405" y="8445715"/>
            <a:ext cx="770761" cy="7707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36385" y="8831096"/>
            <a:ext cx="49750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36385" y="2332812"/>
            <a:ext cx="10665243" cy="427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614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Annual</a:t>
            </a:r>
          </a:p>
          <a:p>
            <a:pPr algn="l">
              <a:lnSpc>
                <a:spcPts val="16466"/>
              </a:lnSpc>
            </a:pPr>
            <a:r>
              <a:rPr lang="en-US" sz="16143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Report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326401">
            <a:off x="7517219" y="-2351303"/>
            <a:ext cx="14975430" cy="12945611"/>
          </a:xfrm>
          <a:custGeom>
            <a:avLst/>
            <a:gdLst/>
            <a:ahLst/>
            <a:cxnLst/>
            <a:rect r="r" b="b" t="t" l="l"/>
            <a:pathLst>
              <a:path h="12945611" w="14975430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07597" y="8679421"/>
            <a:ext cx="336376" cy="303350"/>
          </a:xfrm>
          <a:custGeom>
            <a:avLst/>
            <a:gdLst/>
            <a:ahLst/>
            <a:cxnLst/>
            <a:rect r="r" b="b" t="t" l="l"/>
            <a:pathLst>
              <a:path h="303350" w="336376">
                <a:moveTo>
                  <a:pt x="0" y="0"/>
                </a:moveTo>
                <a:lnTo>
                  <a:pt x="336376" y="0"/>
                </a:lnTo>
                <a:lnTo>
                  <a:pt x="336376" y="303350"/>
                </a:lnTo>
                <a:lnTo>
                  <a:pt x="0" y="3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1354" y="8390341"/>
            <a:ext cx="4724942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Even throughout economic downturns, our</a:t>
            </a:r>
          </a:p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 company has grown financially through</a:t>
            </a:r>
          </a:p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 innovation, adaptation, and excellence.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08573" y="8398090"/>
            <a:ext cx="4198416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 spc="-46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 is about putting effort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b="true" sz="2336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ideas into action.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24709" y="685986"/>
            <a:ext cx="3951587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15850" y="1403452"/>
            <a:ext cx="2154429" cy="741869"/>
            <a:chOff x="0" y="0"/>
            <a:chExt cx="10992977" cy="378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92977" cy="3785386"/>
            </a:xfrm>
            <a:custGeom>
              <a:avLst/>
              <a:gdLst/>
              <a:ahLst/>
              <a:cxnLst/>
              <a:rect r="r" b="b" t="t" l="l"/>
              <a:pathLst>
                <a:path h="3785386" w="10992977">
                  <a:moveTo>
                    <a:pt x="0" y="0"/>
                  </a:moveTo>
                  <a:lnTo>
                    <a:pt x="10992977" y="0"/>
                  </a:lnTo>
                  <a:lnTo>
                    <a:pt x="10992977" y="3785386"/>
                  </a:lnTo>
                  <a:lnTo>
                    <a:pt x="0" y="3785386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470279" y="1403452"/>
            <a:ext cx="2154429" cy="741869"/>
            <a:chOff x="0" y="0"/>
            <a:chExt cx="10992977" cy="37853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92977" cy="3785386"/>
            </a:xfrm>
            <a:custGeom>
              <a:avLst/>
              <a:gdLst/>
              <a:ahLst/>
              <a:cxnLst/>
              <a:rect r="r" b="b" t="t" l="l"/>
              <a:pathLst>
                <a:path h="3785386" w="10992977">
                  <a:moveTo>
                    <a:pt x="0" y="0"/>
                  </a:moveTo>
                  <a:lnTo>
                    <a:pt x="10992977" y="0"/>
                  </a:lnTo>
                  <a:lnTo>
                    <a:pt x="10992977" y="3785386"/>
                  </a:lnTo>
                  <a:lnTo>
                    <a:pt x="0" y="3785386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7161421" y="3732432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161421" y="2996384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161421" y="2140558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161421" y="4468480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161421" y="4759221"/>
            <a:ext cx="2242697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Inventories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161421" y="5204528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161421" y="5940577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161421" y="6676625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161421" y="7410680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320035" y="3000569"/>
            <a:ext cx="0" cy="6620447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75369" y="3000569"/>
            <a:ext cx="0" cy="6612078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161421" y="8146728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161421" y="8882776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161421" y="9608462"/>
            <a:ext cx="6463288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11704" y="4037239"/>
            <a:ext cx="4533938" cy="5575408"/>
            <a:chOff x="0" y="0"/>
            <a:chExt cx="702426" cy="8637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2426" cy="863777"/>
            </a:xfrm>
            <a:custGeom>
              <a:avLst/>
              <a:gdLst/>
              <a:ahLst/>
              <a:cxnLst/>
              <a:rect r="r" b="b" t="t" l="l"/>
              <a:pathLst>
                <a:path h="863777" w="702426">
                  <a:moveTo>
                    <a:pt x="71717" y="0"/>
                  </a:moveTo>
                  <a:lnTo>
                    <a:pt x="630709" y="0"/>
                  </a:lnTo>
                  <a:cubicBezTo>
                    <a:pt x="649729" y="0"/>
                    <a:pt x="667971" y="7556"/>
                    <a:pt x="681420" y="21005"/>
                  </a:cubicBezTo>
                  <a:cubicBezTo>
                    <a:pt x="694870" y="34455"/>
                    <a:pt x="702426" y="52697"/>
                    <a:pt x="702426" y="71717"/>
                  </a:cubicBezTo>
                  <a:lnTo>
                    <a:pt x="702426" y="792060"/>
                  </a:lnTo>
                  <a:cubicBezTo>
                    <a:pt x="702426" y="811080"/>
                    <a:pt x="694870" y="829322"/>
                    <a:pt x="681420" y="842771"/>
                  </a:cubicBezTo>
                  <a:cubicBezTo>
                    <a:pt x="667971" y="856221"/>
                    <a:pt x="649729" y="863777"/>
                    <a:pt x="630709" y="863777"/>
                  </a:cubicBezTo>
                  <a:lnTo>
                    <a:pt x="71717" y="863777"/>
                  </a:lnTo>
                  <a:cubicBezTo>
                    <a:pt x="52697" y="863777"/>
                    <a:pt x="34455" y="856221"/>
                    <a:pt x="21005" y="842771"/>
                  </a:cubicBezTo>
                  <a:cubicBezTo>
                    <a:pt x="7556" y="829322"/>
                    <a:pt x="0" y="811080"/>
                    <a:pt x="0" y="792060"/>
                  </a:cubicBezTo>
                  <a:lnTo>
                    <a:pt x="0" y="71717"/>
                  </a:lnTo>
                  <a:cubicBezTo>
                    <a:pt x="0" y="52697"/>
                    <a:pt x="7556" y="34455"/>
                    <a:pt x="21005" y="21005"/>
                  </a:cubicBezTo>
                  <a:cubicBezTo>
                    <a:pt x="34455" y="7556"/>
                    <a:pt x="52697" y="0"/>
                    <a:pt x="71717" y="0"/>
                  </a:cubicBezTo>
                  <a:close/>
                </a:path>
              </a:pathLst>
            </a:custGeom>
            <a:blipFill>
              <a:blip r:embed="rId2"/>
              <a:stretch>
                <a:fillRect l="-73588" t="0" r="-1133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-477522">
            <a:off x="14578794" y="1498417"/>
            <a:ext cx="7418412" cy="9106694"/>
          </a:xfrm>
          <a:custGeom>
            <a:avLst/>
            <a:gdLst/>
            <a:ahLst/>
            <a:cxnLst/>
            <a:rect r="r" b="b" t="t" l="l"/>
            <a:pathLst>
              <a:path h="9106694" w="7418412">
                <a:moveTo>
                  <a:pt x="0" y="0"/>
                </a:moveTo>
                <a:lnTo>
                  <a:pt x="7418412" y="0"/>
                </a:lnTo>
                <a:lnTo>
                  <a:pt x="7418412" y="9106694"/>
                </a:lnTo>
                <a:lnTo>
                  <a:pt x="0" y="9106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413579" y="2499219"/>
            <a:ext cx="770761" cy="77076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1539013">
            <a:off x="15564433" y="6244598"/>
            <a:ext cx="816777" cy="8167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0364" y="60364"/>
              <a:ext cx="692072" cy="692072"/>
            </a:xfrm>
            <a:custGeom>
              <a:avLst/>
              <a:gdLst/>
              <a:ahLst/>
              <a:cxnLst/>
              <a:rect r="r" b="b" t="t" l="l"/>
              <a:pathLst>
                <a:path h="692072" w="692072">
                  <a:moveTo>
                    <a:pt x="386122" y="25529"/>
                  </a:moveTo>
                  <a:lnTo>
                    <a:pt x="435265" y="130828"/>
                  </a:lnTo>
                  <a:cubicBezTo>
                    <a:pt x="461160" y="186313"/>
                    <a:pt x="505759" y="230912"/>
                    <a:pt x="561244" y="256807"/>
                  </a:cubicBezTo>
                  <a:lnTo>
                    <a:pt x="666543" y="305950"/>
                  </a:lnTo>
                  <a:cubicBezTo>
                    <a:pt x="682117" y="313218"/>
                    <a:pt x="692072" y="328849"/>
                    <a:pt x="692072" y="346036"/>
                  </a:cubicBezTo>
                  <a:cubicBezTo>
                    <a:pt x="692072" y="363223"/>
                    <a:pt x="682117" y="378854"/>
                    <a:pt x="666543" y="386122"/>
                  </a:cubicBezTo>
                  <a:lnTo>
                    <a:pt x="561244" y="435265"/>
                  </a:lnTo>
                  <a:cubicBezTo>
                    <a:pt x="505759" y="461160"/>
                    <a:pt x="461160" y="505759"/>
                    <a:pt x="435265" y="561244"/>
                  </a:cubicBezTo>
                  <a:lnTo>
                    <a:pt x="386122" y="666543"/>
                  </a:lnTo>
                  <a:cubicBezTo>
                    <a:pt x="378854" y="682117"/>
                    <a:pt x="363223" y="692072"/>
                    <a:pt x="346036" y="692072"/>
                  </a:cubicBezTo>
                  <a:cubicBezTo>
                    <a:pt x="328849" y="692072"/>
                    <a:pt x="313218" y="682117"/>
                    <a:pt x="305950" y="666543"/>
                  </a:cubicBezTo>
                  <a:lnTo>
                    <a:pt x="256807" y="561244"/>
                  </a:lnTo>
                  <a:cubicBezTo>
                    <a:pt x="230912" y="505759"/>
                    <a:pt x="186313" y="461160"/>
                    <a:pt x="130828" y="435265"/>
                  </a:cubicBezTo>
                  <a:lnTo>
                    <a:pt x="25529" y="386122"/>
                  </a:lnTo>
                  <a:cubicBezTo>
                    <a:pt x="9955" y="378854"/>
                    <a:pt x="0" y="363223"/>
                    <a:pt x="0" y="346036"/>
                  </a:cubicBezTo>
                  <a:cubicBezTo>
                    <a:pt x="0" y="328849"/>
                    <a:pt x="9955" y="313218"/>
                    <a:pt x="25529" y="305950"/>
                  </a:cubicBezTo>
                  <a:lnTo>
                    <a:pt x="130828" y="256807"/>
                  </a:lnTo>
                  <a:cubicBezTo>
                    <a:pt x="186313" y="230912"/>
                    <a:pt x="230912" y="186313"/>
                    <a:pt x="256807" y="130828"/>
                  </a:cubicBezTo>
                  <a:lnTo>
                    <a:pt x="305950" y="25529"/>
                  </a:lnTo>
                  <a:cubicBezTo>
                    <a:pt x="313218" y="9955"/>
                    <a:pt x="328849" y="0"/>
                    <a:pt x="346036" y="0"/>
                  </a:cubicBezTo>
                  <a:cubicBezTo>
                    <a:pt x="363223" y="0"/>
                    <a:pt x="378854" y="9955"/>
                    <a:pt x="386122" y="25529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667833" y="2722657"/>
            <a:ext cx="298563" cy="323885"/>
          </a:xfrm>
          <a:custGeom>
            <a:avLst/>
            <a:gdLst/>
            <a:ahLst/>
            <a:cxnLst/>
            <a:rect r="r" b="b" t="t" l="l"/>
            <a:pathLst>
              <a:path h="323885" w="298563">
                <a:moveTo>
                  <a:pt x="0" y="0"/>
                </a:moveTo>
                <a:lnTo>
                  <a:pt x="298563" y="0"/>
                </a:lnTo>
                <a:lnTo>
                  <a:pt x="298563" y="323885"/>
                </a:lnTo>
                <a:lnTo>
                  <a:pt x="0" y="32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161421" y="1483416"/>
            <a:ext cx="2242697" cy="5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06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Consolidated Statement</a:t>
            </a:r>
            <a:r>
              <a:rPr lang="en-US" sz="106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</a:t>
            </a:r>
          </a:p>
          <a:p>
            <a:pPr algn="l">
              <a:lnSpc>
                <a:spcPts val="1496"/>
              </a:lnSpc>
            </a:pPr>
            <a:r>
              <a:rPr lang="en-US" sz="106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ofFinancial Position </a:t>
            </a:r>
          </a:p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sz="106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(Million USD)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66230" y="1483416"/>
            <a:ext cx="1853669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As at 31 December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74585" y="1849861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2030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15094" y="1849861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2031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86901" y="1483416"/>
            <a:ext cx="1297722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Change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08412" y="1849861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USD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41482" y="1849861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61421" y="2382154"/>
            <a:ext cx="3046745" cy="34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5"/>
              </a:lnSpc>
              <a:spcBef>
                <a:spcPct val="0"/>
              </a:spcBef>
            </a:pPr>
            <a:r>
              <a:rPr lang="en-US" b="true" sz="2046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Non-current Assets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61421" y="3287125"/>
            <a:ext cx="2078907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Trade Receivables - net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41482" y="3287179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42%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61421" y="4023173"/>
            <a:ext cx="2078907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Financing Receivables - net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41482" y="4023227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16%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41482" y="4759275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8%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61421" y="5403658"/>
            <a:ext cx="2078907" cy="36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06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Investments in Joint Ventures</a:t>
            </a:r>
          </a:p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&amp; Associates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41482" y="5495323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3%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161421" y="6231317"/>
            <a:ext cx="1730775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Investment Properties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41482" y="6231371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61421" y="6875754"/>
            <a:ext cx="1909228" cy="36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Goodwill and Other Intangible Assets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161421" y="7672063"/>
            <a:ext cx="1909228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Fixed Assets - net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61421" y="8407351"/>
            <a:ext cx="1909228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Concession Rights - net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161421" y="9173936"/>
            <a:ext cx="1834038" cy="18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Total Non-current Assets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941482" y="6967419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72%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41482" y="7672116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14%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941482" y="8407404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21%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941482" y="9173990"/>
            <a:ext cx="517906" cy="18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"/>
              </a:lnSpc>
              <a:spcBef>
                <a:spcPct val="0"/>
              </a:spcBef>
            </a:pPr>
            <a:r>
              <a:rPr lang="en-US" b="true" sz="106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31%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11704" y="1403452"/>
            <a:ext cx="679644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Assets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4710988" y="5346717"/>
            <a:ext cx="1069307" cy="1069307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4879766" y="5515495"/>
            <a:ext cx="731753" cy="731753"/>
          </a:xfrm>
          <a:custGeom>
            <a:avLst/>
            <a:gdLst/>
            <a:ahLst/>
            <a:cxnLst/>
            <a:rect r="r" b="b" t="t" l="l"/>
            <a:pathLst>
              <a:path h="731753" w="731753">
                <a:moveTo>
                  <a:pt x="0" y="0"/>
                </a:moveTo>
                <a:lnTo>
                  <a:pt x="731752" y="0"/>
                </a:lnTo>
                <a:lnTo>
                  <a:pt x="731752" y="731752"/>
                </a:lnTo>
                <a:lnTo>
                  <a:pt x="0" y="731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9344029" y="329093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$ 321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344029" y="402545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$ 645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344029" y="4761503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$ 231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344029" y="5497551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$ 423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9344029" y="6233599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$ 1,071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344029" y="6969647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$ 1,706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344029" y="767434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$ 1,445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344029" y="8409632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$ 1,332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344029" y="9176218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$ 1,899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84538" y="329093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$ 311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284538" y="4025508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$ 322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284538" y="4761557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$ 341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284538" y="549760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$ 195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284538" y="6233653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$ 1,332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284538" y="6969701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$ 1,233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284538" y="7674398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$ 1,145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284538" y="8409686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$ 1,089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284538" y="9176271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$ 1,330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477856" y="329093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$ 807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477856" y="4761503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$ 221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561277" y="5497551"/>
            <a:ext cx="1012175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$ 227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477856" y="6233599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$ 1,790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1477856" y="6969647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$ 1,771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1477856" y="767434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$ 1,371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1477856" y="8409632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$ 1,070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477856" y="9176218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$ 1,097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1477856" y="4025455"/>
            <a:ext cx="1179017" cy="18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  <a:spcBef>
                <a:spcPct val="0"/>
              </a:spcBef>
            </a:pPr>
            <a:r>
              <a:rPr lang="en-US" b="true" sz="107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$ 212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00584">
            <a:off x="1713418" y="3817132"/>
            <a:ext cx="11878076" cy="10268083"/>
          </a:xfrm>
          <a:custGeom>
            <a:avLst/>
            <a:gdLst/>
            <a:ahLst/>
            <a:cxnLst/>
            <a:rect r="r" b="b" t="t" l="l"/>
            <a:pathLst>
              <a:path h="10268083" w="11878076">
                <a:moveTo>
                  <a:pt x="0" y="0"/>
                </a:moveTo>
                <a:lnTo>
                  <a:pt x="11878076" y="0"/>
                </a:lnTo>
                <a:lnTo>
                  <a:pt x="11878076" y="10268083"/>
                </a:lnTo>
                <a:lnTo>
                  <a:pt x="0" y="102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4" y="7800909"/>
            <a:ext cx="770761" cy="7707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1704" y="2104482"/>
            <a:ext cx="7674846" cy="25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363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</a:t>
            </a:r>
          </a:p>
          <a:p>
            <a:pPr algn="l">
              <a:lnSpc>
                <a:spcPts val="9925"/>
              </a:lnSpc>
            </a:pPr>
            <a:r>
              <a:rPr lang="en-US" sz="9363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Highlights</a:t>
            </a:r>
          </a:p>
        </p:txBody>
      </p:sp>
      <p:grpSp>
        <p:nvGrpSpPr>
          <p:cNvPr name="Group 7" id="7"/>
          <p:cNvGrpSpPr/>
          <p:nvPr/>
        </p:nvGrpSpPr>
        <p:grpSpPr>
          <a:xfrm rot="1539013">
            <a:off x="9419709" y="4497850"/>
            <a:ext cx="667432" cy="66743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3871" y="73871"/>
              <a:ext cx="665058" cy="665058"/>
            </a:xfrm>
            <a:custGeom>
              <a:avLst/>
              <a:gdLst/>
              <a:ahLst/>
              <a:cxnLst/>
              <a:rect r="r" b="b" t="t" l="l"/>
              <a:pathLst>
                <a:path h="665058" w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11282">
            <a:off x="6733384" y="8305134"/>
            <a:ext cx="667432" cy="6674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871" y="73871"/>
              <a:ext cx="665058" cy="665058"/>
            </a:xfrm>
            <a:custGeom>
              <a:avLst/>
              <a:gdLst/>
              <a:ahLst/>
              <a:cxnLst/>
              <a:rect r="r" b="b" t="t" l="l"/>
              <a:pathLst>
                <a:path h="665058" w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45857" y="8049910"/>
            <a:ext cx="302454" cy="272758"/>
          </a:xfrm>
          <a:custGeom>
            <a:avLst/>
            <a:gdLst/>
            <a:ahLst/>
            <a:cxnLst/>
            <a:rect r="r" b="b" t="t" l="l"/>
            <a:pathLst>
              <a:path h="272758" w="302454">
                <a:moveTo>
                  <a:pt x="0" y="0"/>
                </a:moveTo>
                <a:lnTo>
                  <a:pt x="302454" y="0"/>
                </a:lnTo>
                <a:lnTo>
                  <a:pt x="302454" y="272758"/>
                </a:lnTo>
                <a:lnTo>
                  <a:pt x="0" y="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1704" y="5965711"/>
            <a:ext cx="7199629" cy="105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5"/>
              </a:lnSpc>
            </a:pPr>
            <a:r>
              <a:rPr lang="en-US" sz="152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By using cutting-edge innovations, our technological giant increased </a:t>
            </a:r>
          </a:p>
          <a:p>
            <a:pPr algn="l">
              <a:lnSpc>
                <a:spcPts val="2135"/>
              </a:lnSpc>
            </a:pPr>
            <a:r>
              <a:rPr lang="en-US" sz="152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revenue by leaps and bounds. The yearly report showed a strong </a:t>
            </a:r>
          </a:p>
          <a:p>
            <a:pPr algn="l">
              <a:lnSpc>
                <a:spcPts val="2135"/>
              </a:lnSpc>
            </a:pPr>
            <a:r>
              <a:rPr lang="en-US" sz="152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performance, with net profits rising significantly, confirming our </a:t>
            </a:r>
          </a:p>
          <a:p>
            <a:pPr algn="l">
              <a:lnSpc>
                <a:spcPts val="2135"/>
              </a:lnSpc>
            </a:pPr>
            <a:r>
              <a:rPr lang="en-US" sz="152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dedication to technological innovation and digital financial success.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421565" y="5876360"/>
            <a:ext cx="6154731" cy="3744657"/>
            <a:chOff x="0" y="0"/>
            <a:chExt cx="1591488" cy="9682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42794" y="6484942"/>
            <a:ext cx="6223846" cy="3147968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1867336" y="6426669"/>
            <a:ext cx="151328" cy="15132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74723" y="6324044"/>
            <a:ext cx="2337064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Profit Attributable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421565" y="1703078"/>
            <a:ext cx="6154731" cy="3744657"/>
            <a:chOff x="0" y="0"/>
            <a:chExt cx="1591488" cy="9682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42794" y="2311660"/>
            <a:ext cx="6223846" cy="3147968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1867336" y="2253388"/>
            <a:ext cx="151328" cy="15132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174723" y="2150762"/>
            <a:ext cx="2337064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Net Revenue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08976">
            <a:off x="-4245910" y="3002896"/>
            <a:ext cx="11070498" cy="11219753"/>
          </a:xfrm>
          <a:custGeom>
            <a:avLst/>
            <a:gdLst/>
            <a:ahLst/>
            <a:cxnLst/>
            <a:rect r="r" b="b" t="t" l="l"/>
            <a:pathLst>
              <a:path h="11219753" w="11070498">
                <a:moveTo>
                  <a:pt x="0" y="0"/>
                </a:moveTo>
                <a:lnTo>
                  <a:pt x="11070498" y="0"/>
                </a:lnTo>
                <a:lnTo>
                  <a:pt x="11070498" y="11219753"/>
                </a:lnTo>
                <a:lnTo>
                  <a:pt x="0" y="1121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76210" y="5699097"/>
            <a:ext cx="3600086" cy="3744657"/>
            <a:chOff x="0" y="0"/>
            <a:chExt cx="824865" cy="85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4865" cy="857990"/>
            </a:xfrm>
            <a:custGeom>
              <a:avLst/>
              <a:gdLst/>
              <a:ahLst/>
              <a:cxnLst/>
              <a:rect r="r" b="b" t="t" l="l"/>
              <a:pathLst>
                <a:path h="857990" w="824865">
                  <a:moveTo>
                    <a:pt x="90320" y="0"/>
                  </a:moveTo>
                  <a:lnTo>
                    <a:pt x="734545" y="0"/>
                  </a:lnTo>
                  <a:cubicBezTo>
                    <a:pt x="758500" y="0"/>
                    <a:pt x="781473" y="9516"/>
                    <a:pt x="798411" y="26454"/>
                  </a:cubicBezTo>
                  <a:cubicBezTo>
                    <a:pt x="815349" y="43393"/>
                    <a:pt x="824865" y="66366"/>
                    <a:pt x="824865" y="90320"/>
                  </a:cubicBezTo>
                  <a:lnTo>
                    <a:pt x="824865" y="767670"/>
                  </a:lnTo>
                  <a:cubicBezTo>
                    <a:pt x="824865" y="791624"/>
                    <a:pt x="815349" y="814597"/>
                    <a:pt x="798411" y="831536"/>
                  </a:cubicBezTo>
                  <a:cubicBezTo>
                    <a:pt x="781473" y="848474"/>
                    <a:pt x="758500" y="857990"/>
                    <a:pt x="734545" y="857990"/>
                  </a:cubicBezTo>
                  <a:lnTo>
                    <a:pt x="90320" y="857990"/>
                  </a:lnTo>
                  <a:cubicBezTo>
                    <a:pt x="66366" y="857990"/>
                    <a:pt x="43393" y="848474"/>
                    <a:pt x="26454" y="831536"/>
                  </a:cubicBezTo>
                  <a:cubicBezTo>
                    <a:pt x="9516" y="814597"/>
                    <a:pt x="0" y="791624"/>
                    <a:pt x="0" y="767670"/>
                  </a:cubicBezTo>
                  <a:lnTo>
                    <a:pt x="0" y="90320"/>
                  </a:lnTo>
                  <a:cubicBezTo>
                    <a:pt x="0" y="66366"/>
                    <a:pt x="9516" y="43393"/>
                    <a:pt x="26454" y="26454"/>
                  </a:cubicBezTo>
                  <a:cubicBezTo>
                    <a:pt x="43393" y="9516"/>
                    <a:pt x="66366" y="0"/>
                    <a:pt x="90320" y="0"/>
                  </a:cubicBezTo>
                  <a:close/>
                </a:path>
              </a:pathLst>
            </a:custGeom>
            <a:blipFill>
              <a:blip r:embed="rId4"/>
              <a:stretch>
                <a:fillRect l="-28011" t="0" r="-2801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711282">
            <a:off x="1533257" y="7690270"/>
            <a:ext cx="667432" cy="6674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3871" y="73871"/>
              <a:ext cx="665058" cy="665058"/>
            </a:xfrm>
            <a:custGeom>
              <a:avLst/>
              <a:gdLst/>
              <a:ahLst/>
              <a:cxnLst/>
              <a:rect r="r" b="b" t="t" l="l"/>
              <a:pathLst>
                <a:path h="665058" w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76253" y="2307007"/>
            <a:ext cx="770761" cy="7707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08349" y="2542151"/>
            <a:ext cx="306569" cy="306569"/>
          </a:xfrm>
          <a:custGeom>
            <a:avLst/>
            <a:gdLst/>
            <a:ahLst/>
            <a:cxnLst/>
            <a:rect r="r" b="b" t="t" l="l"/>
            <a:pathLst>
              <a:path h="306569" w="306569">
                <a:moveTo>
                  <a:pt x="0" y="0"/>
                </a:moveTo>
                <a:lnTo>
                  <a:pt x="306569" y="0"/>
                </a:lnTo>
                <a:lnTo>
                  <a:pt x="306569" y="306569"/>
                </a:lnTo>
                <a:lnTo>
                  <a:pt x="0" y="306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84921" y="1952498"/>
            <a:ext cx="7335402" cy="275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4"/>
              </a:lnSpc>
            </a:pPr>
            <a:r>
              <a:rPr lang="en-US" sz="1008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 Highlights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4248" y="2011599"/>
            <a:ext cx="6154731" cy="3744657"/>
            <a:chOff x="0" y="0"/>
            <a:chExt cx="1591488" cy="9682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478" y="2620181"/>
            <a:ext cx="6223846" cy="3147968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160020" y="2561909"/>
            <a:ext cx="151328" cy="15132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67406" y="2459283"/>
            <a:ext cx="2337064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Net Revenue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345229" y="5699097"/>
            <a:ext cx="6154731" cy="3744657"/>
            <a:chOff x="0" y="0"/>
            <a:chExt cx="1591488" cy="9682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66459" y="6307679"/>
            <a:ext cx="6223846" cy="3147968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791001" y="6249406"/>
            <a:ext cx="151328" cy="15132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098387" y="6146781"/>
            <a:ext cx="2337064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Profit Attributable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01" y="5285676"/>
            <a:ext cx="6154731" cy="3744657"/>
            <a:chOff x="0" y="0"/>
            <a:chExt cx="1591488" cy="968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69978" y="5285676"/>
            <a:ext cx="6154731" cy="3744657"/>
            <a:chOff x="0" y="0"/>
            <a:chExt cx="1591488" cy="968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1488" cy="968292"/>
            </a:xfrm>
            <a:custGeom>
              <a:avLst/>
              <a:gdLst/>
              <a:ahLst/>
              <a:cxnLst/>
              <a:rect r="r" b="b" t="t" l="l"/>
              <a:pathLst>
                <a:path h="968292" w="1591488">
                  <a:moveTo>
                    <a:pt x="64152" y="0"/>
                  </a:moveTo>
                  <a:lnTo>
                    <a:pt x="1527336" y="0"/>
                  </a:lnTo>
                  <a:cubicBezTo>
                    <a:pt x="1544350" y="0"/>
                    <a:pt x="1560667" y="6759"/>
                    <a:pt x="1572698" y="18790"/>
                  </a:cubicBezTo>
                  <a:cubicBezTo>
                    <a:pt x="1584729" y="30820"/>
                    <a:pt x="1591488" y="47138"/>
                    <a:pt x="1591488" y="64152"/>
                  </a:cubicBezTo>
                  <a:lnTo>
                    <a:pt x="1591488" y="904140"/>
                  </a:lnTo>
                  <a:cubicBezTo>
                    <a:pt x="1591488" y="921154"/>
                    <a:pt x="1584729" y="937471"/>
                    <a:pt x="1572698" y="949502"/>
                  </a:cubicBezTo>
                  <a:cubicBezTo>
                    <a:pt x="1560667" y="961533"/>
                    <a:pt x="1544350" y="968292"/>
                    <a:pt x="1527336" y="968292"/>
                  </a:cubicBezTo>
                  <a:lnTo>
                    <a:pt x="64152" y="968292"/>
                  </a:lnTo>
                  <a:cubicBezTo>
                    <a:pt x="47138" y="968292"/>
                    <a:pt x="30820" y="961533"/>
                    <a:pt x="18790" y="949502"/>
                  </a:cubicBezTo>
                  <a:cubicBezTo>
                    <a:pt x="6759" y="937471"/>
                    <a:pt x="0" y="921154"/>
                    <a:pt x="0" y="904140"/>
                  </a:cubicBezTo>
                  <a:lnTo>
                    <a:pt x="0" y="64152"/>
                  </a:lnTo>
                  <a:cubicBezTo>
                    <a:pt x="0" y="47138"/>
                    <a:pt x="6759" y="30820"/>
                    <a:pt x="18790" y="18790"/>
                  </a:cubicBezTo>
                  <a:cubicBezTo>
                    <a:pt x="30820" y="6759"/>
                    <a:pt x="47138" y="0"/>
                    <a:pt x="6415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91488" cy="100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4930" y="5894258"/>
            <a:ext cx="6223846" cy="314796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207" y="5894258"/>
            <a:ext cx="6223846" cy="314796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723701" y="1683481"/>
            <a:ext cx="3600086" cy="2899023"/>
            <a:chOff x="0" y="0"/>
            <a:chExt cx="824865" cy="6642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4865" cy="664235"/>
            </a:xfrm>
            <a:custGeom>
              <a:avLst/>
              <a:gdLst/>
              <a:ahLst/>
              <a:cxnLst/>
              <a:rect r="r" b="b" t="t" l="l"/>
              <a:pathLst>
                <a:path h="664235" w="824865">
                  <a:moveTo>
                    <a:pt x="90320" y="0"/>
                  </a:moveTo>
                  <a:lnTo>
                    <a:pt x="734545" y="0"/>
                  </a:lnTo>
                  <a:cubicBezTo>
                    <a:pt x="758500" y="0"/>
                    <a:pt x="781473" y="9516"/>
                    <a:pt x="798411" y="26454"/>
                  </a:cubicBezTo>
                  <a:cubicBezTo>
                    <a:pt x="815349" y="43393"/>
                    <a:pt x="824865" y="66366"/>
                    <a:pt x="824865" y="90320"/>
                  </a:cubicBezTo>
                  <a:lnTo>
                    <a:pt x="824865" y="573915"/>
                  </a:lnTo>
                  <a:cubicBezTo>
                    <a:pt x="824865" y="597869"/>
                    <a:pt x="815349" y="620843"/>
                    <a:pt x="798411" y="637781"/>
                  </a:cubicBezTo>
                  <a:cubicBezTo>
                    <a:pt x="781473" y="654719"/>
                    <a:pt x="758500" y="664235"/>
                    <a:pt x="734545" y="664235"/>
                  </a:cubicBezTo>
                  <a:lnTo>
                    <a:pt x="90320" y="664235"/>
                  </a:lnTo>
                  <a:cubicBezTo>
                    <a:pt x="66366" y="664235"/>
                    <a:pt x="43393" y="654719"/>
                    <a:pt x="26454" y="637781"/>
                  </a:cubicBezTo>
                  <a:cubicBezTo>
                    <a:pt x="9516" y="620843"/>
                    <a:pt x="0" y="597869"/>
                    <a:pt x="0" y="573915"/>
                  </a:cubicBezTo>
                  <a:lnTo>
                    <a:pt x="0" y="90320"/>
                  </a:lnTo>
                  <a:cubicBezTo>
                    <a:pt x="0" y="66366"/>
                    <a:pt x="9516" y="43393"/>
                    <a:pt x="26454" y="26454"/>
                  </a:cubicBezTo>
                  <a:cubicBezTo>
                    <a:pt x="43393" y="9516"/>
                    <a:pt x="66366" y="0"/>
                    <a:pt x="90320" y="0"/>
                  </a:cubicBezTo>
                  <a:close/>
                </a:path>
              </a:pathLst>
            </a:custGeom>
            <a:blipFill>
              <a:blip r:embed="rId4"/>
              <a:stretch>
                <a:fillRect l="-10432" t="0" r="-10432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972621">
            <a:off x="9633032" y="-915746"/>
            <a:ext cx="13087063" cy="11313199"/>
          </a:xfrm>
          <a:custGeom>
            <a:avLst/>
            <a:gdLst/>
            <a:ahLst/>
            <a:cxnLst/>
            <a:rect r="r" b="b" t="t" l="l"/>
            <a:pathLst>
              <a:path h="11313199" w="13087063">
                <a:moveTo>
                  <a:pt x="0" y="0"/>
                </a:moveTo>
                <a:lnTo>
                  <a:pt x="13087063" y="0"/>
                </a:lnTo>
                <a:lnTo>
                  <a:pt x="13087063" y="11313199"/>
                </a:lnTo>
                <a:lnTo>
                  <a:pt x="0" y="11313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420684" y="8259572"/>
            <a:ext cx="770761" cy="7707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711282">
            <a:off x="13378580" y="3122514"/>
            <a:ext cx="884591" cy="8845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5736" y="55736"/>
              <a:ext cx="701327" cy="701327"/>
            </a:xfrm>
            <a:custGeom>
              <a:avLst/>
              <a:gdLst/>
              <a:ahLst/>
              <a:cxnLst/>
              <a:rect r="r" b="b" t="t" l="l"/>
              <a:pathLst>
                <a:path h="701327" w="701327">
                  <a:moveTo>
                    <a:pt x="387677" y="23572"/>
                  </a:moveTo>
                  <a:lnTo>
                    <a:pt x="442966" y="142041"/>
                  </a:lnTo>
                  <a:cubicBezTo>
                    <a:pt x="466876" y="193272"/>
                    <a:pt x="508056" y="234452"/>
                    <a:pt x="559287" y="258362"/>
                  </a:cubicBezTo>
                  <a:lnTo>
                    <a:pt x="677756" y="313651"/>
                  </a:lnTo>
                  <a:cubicBezTo>
                    <a:pt x="692136" y="320362"/>
                    <a:pt x="701328" y="334795"/>
                    <a:pt x="701328" y="350664"/>
                  </a:cubicBezTo>
                  <a:cubicBezTo>
                    <a:pt x="701328" y="366533"/>
                    <a:pt x="692136" y="380966"/>
                    <a:pt x="677756" y="387677"/>
                  </a:cubicBezTo>
                  <a:lnTo>
                    <a:pt x="559287" y="442966"/>
                  </a:lnTo>
                  <a:cubicBezTo>
                    <a:pt x="508056" y="466876"/>
                    <a:pt x="466876" y="508056"/>
                    <a:pt x="442966" y="559287"/>
                  </a:cubicBezTo>
                  <a:lnTo>
                    <a:pt x="387677" y="677756"/>
                  </a:lnTo>
                  <a:cubicBezTo>
                    <a:pt x="380966" y="692136"/>
                    <a:pt x="366533" y="701328"/>
                    <a:pt x="350664" y="701328"/>
                  </a:cubicBezTo>
                  <a:cubicBezTo>
                    <a:pt x="334795" y="701328"/>
                    <a:pt x="320362" y="692136"/>
                    <a:pt x="313651" y="677756"/>
                  </a:cubicBezTo>
                  <a:lnTo>
                    <a:pt x="258362" y="559287"/>
                  </a:lnTo>
                  <a:cubicBezTo>
                    <a:pt x="234452" y="508056"/>
                    <a:pt x="193272" y="466876"/>
                    <a:pt x="142041" y="442966"/>
                  </a:cubicBezTo>
                  <a:lnTo>
                    <a:pt x="23572" y="387677"/>
                  </a:lnTo>
                  <a:cubicBezTo>
                    <a:pt x="9192" y="380966"/>
                    <a:pt x="0" y="366533"/>
                    <a:pt x="0" y="350664"/>
                  </a:cubicBezTo>
                  <a:cubicBezTo>
                    <a:pt x="0" y="334795"/>
                    <a:pt x="9192" y="320362"/>
                    <a:pt x="23572" y="313651"/>
                  </a:cubicBezTo>
                  <a:lnTo>
                    <a:pt x="142041" y="258362"/>
                  </a:lnTo>
                  <a:cubicBezTo>
                    <a:pt x="193272" y="234452"/>
                    <a:pt x="234452" y="193272"/>
                    <a:pt x="258362" y="142041"/>
                  </a:cubicBezTo>
                  <a:lnTo>
                    <a:pt x="313651" y="23572"/>
                  </a:lnTo>
                  <a:cubicBezTo>
                    <a:pt x="320362" y="9192"/>
                    <a:pt x="334795" y="0"/>
                    <a:pt x="350664" y="0"/>
                  </a:cubicBezTo>
                  <a:cubicBezTo>
                    <a:pt x="366533" y="0"/>
                    <a:pt x="380966" y="9192"/>
                    <a:pt x="387677" y="23572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675046" y="8464351"/>
            <a:ext cx="262036" cy="361202"/>
          </a:xfrm>
          <a:custGeom>
            <a:avLst/>
            <a:gdLst/>
            <a:ahLst/>
            <a:cxnLst/>
            <a:rect r="r" b="b" t="t" l="l"/>
            <a:pathLst>
              <a:path h="361202" w="262036">
                <a:moveTo>
                  <a:pt x="0" y="0"/>
                </a:moveTo>
                <a:lnTo>
                  <a:pt x="262036" y="0"/>
                </a:lnTo>
                <a:lnTo>
                  <a:pt x="262036" y="361202"/>
                </a:lnTo>
                <a:lnTo>
                  <a:pt x="0" y="361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976904" y="5835986"/>
            <a:ext cx="151328" cy="15132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284291" y="5733360"/>
            <a:ext cx="3476779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Profit Attributable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68318" y="1816831"/>
            <a:ext cx="8944412" cy="275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4"/>
              </a:lnSpc>
            </a:pPr>
            <a:r>
              <a:rPr lang="en-US" sz="1008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 Highlights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9473" y="5835986"/>
            <a:ext cx="151328" cy="15132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76859" y="5733360"/>
            <a:ext cx="3291459" cy="3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b="true" sz="1874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Net Revenue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7027" y="1795914"/>
            <a:ext cx="9509269" cy="5085231"/>
            <a:chOff x="0" y="0"/>
            <a:chExt cx="2261473" cy="120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1472" cy="1209358"/>
            </a:xfrm>
            <a:custGeom>
              <a:avLst/>
              <a:gdLst/>
              <a:ahLst/>
              <a:cxnLst/>
              <a:rect r="r" b="b" t="t" l="l"/>
              <a:pathLst>
                <a:path h="1209358" w="2261472">
                  <a:moveTo>
                    <a:pt x="41521" y="0"/>
                  </a:moveTo>
                  <a:lnTo>
                    <a:pt x="2219951" y="0"/>
                  </a:lnTo>
                  <a:cubicBezTo>
                    <a:pt x="2230963" y="0"/>
                    <a:pt x="2241524" y="4375"/>
                    <a:pt x="2249311" y="12161"/>
                  </a:cubicBezTo>
                  <a:cubicBezTo>
                    <a:pt x="2257098" y="19948"/>
                    <a:pt x="2261472" y="30509"/>
                    <a:pt x="2261472" y="41521"/>
                  </a:cubicBezTo>
                  <a:lnTo>
                    <a:pt x="2261472" y="1167837"/>
                  </a:lnTo>
                  <a:cubicBezTo>
                    <a:pt x="2261472" y="1190768"/>
                    <a:pt x="2242883" y="1209358"/>
                    <a:pt x="2219951" y="1209358"/>
                  </a:cubicBezTo>
                  <a:lnTo>
                    <a:pt x="41521" y="1209358"/>
                  </a:lnTo>
                  <a:cubicBezTo>
                    <a:pt x="30509" y="1209358"/>
                    <a:pt x="19948" y="1204984"/>
                    <a:pt x="12161" y="1197197"/>
                  </a:cubicBezTo>
                  <a:cubicBezTo>
                    <a:pt x="4375" y="1189410"/>
                    <a:pt x="0" y="1178849"/>
                    <a:pt x="0" y="1167837"/>
                  </a:cubicBezTo>
                  <a:lnTo>
                    <a:pt x="0" y="41521"/>
                  </a:lnTo>
                  <a:cubicBezTo>
                    <a:pt x="0" y="30509"/>
                    <a:pt x="4375" y="19948"/>
                    <a:pt x="12161" y="12161"/>
                  </a:cubicBezTo>
                  <a:cubicBezTo>
                    <a:pt x="19948" y="4375"/>
                    <a:pt x="30509" y="0"/>
                    <a:pt x="41521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1473" cy="12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25727" y="1527217"/>
            <a:ext cx="9991870" cy="562521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6266636">
            <a:off x="-1479702" y="3929909"/>
            <a:ext cx="8280748" cy="10165281"/>
          </a:xfrm>
          <a:custGeom>
            <a:avLst/>
            <a:gdLst/>
            <a:ahLst/>
            <a:cxnLst/>
            <a:rect r="r" b="b" t="t" l="l"/>
            <a:pathLst>
              <a:path h="10165281" w="8280748">
                <a:moveTo>
                  <a:pt x="0" y="0"/>
                </a:moveTo>
                <a:lnTo>
                  <a:pt x="8280749" y="0"/>
                </a:lnTo>
                <a:lnTo>
                  <a:pt x="8280749" y="10165281"/>
                </a:lnTo>
                <a:lnTo>
                  <a:pt x="0" y="10165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17329" y="6633289"/>
            <a:ext cx="770761" cy="7707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11282">
            <a:off x="16843572" y="6570158"/>
            <a:ext cx="621973" cy="621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9270" y="79270"/>
              <a:ext cx="654260" cy="654260"/>
            </a:xfrm>
            <a:custGeom>
              <a:avLst/>
              <a:gdLst/>
              <a:ahLst/>
              <a:cxnLst/>
              <a:rect r="r" b="b" t="t" l="l"/>
              <a:pathLst>
                <a:path h="654260" w="654260">
                  <a:moveTo>
                    <a:pt x="379771" y="33524"/>
                  </a:moveTo>
                  <a:lnTo>
                    <a:pt x="403804" y="85020"/>
                  </a:lnTo>
                  <a:cubicBezTo>
                    <a:pt x="437809" y="157883"/>
                    <a:pt x="496377" y="216451"/>
                    <a:pt x="569240" y="250456"/>
                  </a:cubicBezTo>
                  <a:lnTo>
                    <a:pt x="620736" y="274489"/>
                  </a:lnTo>
                  <a:cubicBezTo>
                    <a:pt x="641187" y="284034"/>
                    <a:pt x="654260" y="304561"/>
                    <a:pt x="654260" y="327130"/>
                  </a:cubicBezTo>
                  <a:cubicBezTo>
                    <a:pt x="654260" y="349699"/>
                    <a:pt x="641187" y="370226"/>
                    <a:pt x="620736" y="379771"/>
                  </a:cubicBezTo>
                  <a:lnTo>
                    <a:pt x="569240" y="403804"/>
                  </a:lnTo>
                  <a:cubicBezTo>
                    <a:pt x="496377" y="437809"/>
                    <a:pt x="437809" y="496377"/>
                    <a:pt x="403804" y="569240"/>
                  </a:cubicBezTo>
                  <a:lnTo>
                    <a:pt x="379771" y="620736"/>
                  </a:lnTo>
                  <a:cubicBezTo>
                    <a:pt x="370226" y="641187"/>
                    <a:pt x="349699" y="654260"/>
                    <a:pt x="327130" y="654260"/>
                  </a:cubicBezTo>
                  <a:cubicBezTo>
                    <a:pt x="304561" y="654260"/>
                    <a:pt x="284034" y="641187"/>
                    <a:pt x="274489" y="620736"/>
                  </a:cubicBezTo>
                  <a:lnTo>
                    <a:pt x="250456" y="569240"/>
                  </a:lnTo>
                  <a:cubicBezTo>
                    <a:pt x="216451" y="496377"/>
                    <a:pt x="157883" y="437809"/>
                    <a:pt x="85020" y="403804"/>
                  </a:cubicBezTo>
                  <a:lnTo>
                    <a:pt x="33524" y="379771"/>
                  </a:lnTo>
                  <a:cubicBezTo>
                    <a:pt x="13073" y="370226"/>
                    <a:pt x="0" y="349699"/>
                    <a:pt x="0" y="327130"/>
                  </a:cubicBezTo>
                  <a:cubicBezTo>
                    <a:pt x="0" y="304561"/>
                    <a:pt x="13073" y="284034"/>
                    <a:pt x="33524" y="274489"/>
                  </a:cubicBezTo>
                  <a:lnTo>
                    <a:pt x="85020" y="250456"/>
                  </a:lnTo>
                  <a:cubicBezTo>
                    <a:pt x="157883" y="216451"/>
                    <a:pt x="216451" y="157883"/>
                    <a:pt x="250456" y="85020"/>
                  </a:cubicBezTo>
                  <a:lnTo>
                    <a:pt x="274489" y="33524"/>
                  </a:lnTo>
                  <a:cubicBezTo>
                    <a:pt x="284034" y="13073"/>
                    <a:pt x="304561" y="0"/>
                    <a:pt x="327130" y="0"/>
                  </a:cubicBezTo>
                  <a:cubicBezTo>
                    <a:pt x="349699" y="0"/>
                    <a:pt x="370226" y="13073"/>
                    <a:pt x="379771" y="33524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328980">
            <a:off x="2913447" y="7188400"/>
            <a:ext cx="596076" cy="59607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629" y="49629"/>
              <a:ext cx="713543" cy="713543"/>
            </a:xfrm>
            <a:custGeom>
              <a:avLst/>
              <a:gdLst/>
              <a:ahLst/>
              <a:cxnLst/>
              <a:rect r="r" b="b" t="t" l="l"/>
              <a:pathLst>
                <a:path h="713543" w="713543">
                  <a:moveTo>
                    <a:pt x="389728" y="20988"/>
                  </a:moveTo>
                  <a:lnTo>
                    <a:pt x="453129" y="156839"/>
                  </a:lnTo>
                  <a:cubicBezTo>
                    <a:pt x="474419" y="202456"/>
                    <a:pt x="511086" y="239123"/>
                    <a:pt x="556703" y="260413"/>
                  </a:cubicBezTo>
                  <a:lnTo>
                    <a:pt x="692554" y="323814"/>
                  </a:lnTo>
                  <a:cubicBezTo>
                    <a:pt x="705358" y="329790"/>
                    <a:pt x="713542" y="342641"/>
                    <a:pt x="713542" y="356771"/>
                  </a:cubicBezTo>
                  <a:cubicBezTo>
                    <a:pt x="713542" y="370901"/>
                    <a:pt x="705358" y="383752"/>
                    <a:pt x="692554" y="389728"/>
                  </a:cubicBezTo>
                  <a:lnTo>
                    <a:pt x="556703" y="453129"/>
                  </a:lnTo>
                  <a:cubicBezTo>
                    <a:pt x="511086" y="474419"/>
                    <a:pt x="474419" y="511086"/>
                    <a:pt x="453129" y="556703"/>
                  </a:cubicBezTo>
                  <a:lnTo>
                    <a:pt x="389728" y="692554"/>
                  </a:lnTo>
                  <a:cubicBezTo>
                    <a:pt x="383752" y="705358"/>
                    <a:pt x="370901" y="713542"/>
                    <a:pt x="356771" y="713542"/>
                  </a:cubicBezTo>
                  <a:cubicBezTo>
                    <a:pt x="342641" y="713542"/>
                    <a:pt x="329790" y="705358"/>
                    <a:pt x="323814" y="692554"/>
                  </a:cubicBezTo>
                  <a:lnTo>
                    <a:pt x="260413" y="556703"/>
                  </a:lnTo>
                  <a:cubicBezTo>
                    <a:pt x="239123" y="511086"/>
                    <a:pt x="202456" y="474419"/>
                    <a:pt x="156839" y="453129"/>
                  </a:cubicBezTo>
                  <a:lnTo>
                    <a:pt x="20988" y="389728"/>
                  </a:lnTo>
                  <a:cubicBezTo>
                    <a:pt x="8184" y="383752"/>
                    <a:pt x="0" y="370901"/>
                    <a:pt x="0" y="356771"/>
                  </a:cubicBezTo>
                  <a:cubicBezTo>
                    <a:pt x="0" y="342641"/>
                    <a:pt x="8184" y="329790"/>
                    <a:pt x="20988" y="323814"/>
                  </a:cubicBezTo>
                  <a:lnTo>
                    <a:pt x="156839" y="260413"/>
                  </a:lnTo>
                  <a:cubicBezTo>
                    <a:pt x="202456" y="239123"/>
                    <a:pt x="239123" y="202456"/>
                    <a:pt x="260413" y="156839"/>
                  </a:cubicBezTo>
                  <a:lnTo>
                    <a:pt x="323814" y="20988"/>
                  </a:lnTo>
                  <a:cubicBezTo>
                    <a:pt x="329790" y="8184"/>
                    <a:pt x="342641" y="0"/>
                    <a:pt x="356771" y="0"/>
                  </a:cubicBezTo>
                  <a:cubicBezTo>
                    <a:pt x="370901" y="0"/>
                    <a:pt x="383752" y="8184"/>
                    <a:pt x="389728" y="20988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945968" y="6862782"/>
            <a:ext cx="313484" cy="311774"/>
          </a:xfrm>
          <a:custGeom>
            <a:avLst/>
            <a:gdLst/>
            <a:ahLst/>
            <a:cxnLst/>
            <a:rect r="r" b="b" t="t" l="l"/>
            <a:pathLst>
              <a:path h="311774" w="313484">
                <a:moveTo>
                  <a:pt x="0" y="0"/>
                </a:moveTo>
                <a:lnTo>
                  <a:pt x="313484" y="0"/>
                </a:lnTo>
                <a:lnTo>
                  <a:pt x="313484" y="311774"/>
                </a:lnTo>
                <a:lnTo>
                  <a:pt x="0" y="31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1704" y="1910214"/>
            <a:ext cx="6982172" cy="243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1"/>
              </a:lnSpc>
            </a:pPr>
            <a:r>
              <a:rPr lang="en-US" sz="890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Stock Highlights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067027" y="7657318"/>
            <a:ext cx="7598181" cy="1355231"/>
            <a:chOff x="0" y="0"/>
            <a:chExt cx="2001167" cy="356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01167" cy="356933"/>
            </a:xfrm>
            <a:custGeom>
              <a:avLst/>
              <a:gdLst/>
              <a:ahLst/>
              <a:cxnLst/>
              <a:rect r="r" b="b" t="t" l="l"/>
              <a:pathLst>
                <a:path h="356933" w="2001167">
                  <a:moveTo>
                    <a:pt x="26492" y="0"/>
                  </a:moveTo>
                  <a:lnTo>
                    <a:pt x="1974675" y="0"/>
                  </a:lnTo>
                  <a:cubicBezTo>
                    <a:pt x="1989306" y="0"/>
                    <a:pt x="2001167" y="11861"/>
                    <a:pt x="2001167" y="26492"/>
                  </a:cubicBezTo>
                  <a:lnTo>
                    <a:pt x="2001167" y="330441"/>
                  </a:lnTo>
                  <a:cubicBezTo>
                    <a:pt x="2001167" y="345073"/>
                    <a:pt x="1989306" y="356933"/>
                    <a:pt x="1974675" y="356933"/>
                  </a:cubicBezTo>
                  <a:lnTo>
                    <a:pt x="26492" y="356933"/>
                  </a:lnTo>
                  <a:cubicBezTo>
                    <a:pt x="11861" y="356933"/>
                    <a:pt x="0" y="345073"/>
                    <a:pt x="0" y="330441"/>
                  </a:cubicBezTo>
                  <a:lnTo>
                    <a:pt x="0" y="26492"/>
                  </a:lnTo>
                  <a:cubicBezTo>
                    <a:pt x="0" y="11861"/>
                    <a:pt x="11861" y="0"/>
                    <a:pt x="26492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01167" cy="39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8694884" y="8060269"/>
            <a:ext cx="0" cy="3907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015679" y="8060269"/>
            <a:ext cx="0" cy="3907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948345" y="7865325"/>
            <a:ext cx="173977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b="true" sz="5042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73%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8345" y="8585468"/>
            <a:ext cx="173977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Company Growth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9140" y="8585468"/>
            <a:ext cx="1613545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Stock Growth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9140" y="7865325"/>
            <a:ext cx="18066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b="true" sz="5042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68%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3402352" y="8060269"/>
            <a:ext cx="0" cy="3907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3655813" y="8585468"/>
            <a:ext cx="1662182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Financial Growth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55813" y="7865325"/>
            <a:ext cx="170471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b="true" sz="5042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78%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1704" y="4876201"/>
            <a:ext cx="6372150" cy="7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513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Despite market volatility, the company outperformed important </a:t>
            </a:r>
          </a:p>
          <a:p>
            <a:pPr algn="l">
              <a:lnSpc>
                <a:spcPts val="2119"/>
              </a:lnSpc>
            </a:pPr>
            <a:r>
              <a:rPr lang="en-US" sz="1513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indices due to excellent profitability, strategic acquisitions, and </a:t>
            </a:r>
          </a:p>
          <a:p>
            <a:pPr algn="l">
              <a:lnSpc>
                <a:spcPts val="2119"/>
              </a:lnSpc>
            </a:pPr>
            <a:r>
              <a:rPr lang="en-US" sz="1513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positive economic indicators.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6282801" y="7687718"/>
            <a:ext cx="1294433" cy="129443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487112" y="7892028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76890" y="3650924"/>
            <a:ext cx="1063714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Quarter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76890" y="4689425"/>
            <a:ext cx="1063714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Quarter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6890" y="5727925"/>
            <a:ext cx="1063714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Quarter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6890" y="6766425"/>
            <a:ext cx="1063714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Quarter 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020719">
            <a:off x="9906928" y="5204359"/>
            <a:ext cx="8280748" cy="10165281"/>
          </a:xfrm>
          <a:custGeom>
            <a:avLst/>
            <a:gdLst/>
            <a:ahLst/>
            <a:cxnLst/>
            <a:rect r="r" b="b" t="t" l="l"/>
            <a:pathLst>
              <a:path h="10165281" w="8280748">
                <a:moveTo>
                  <a:pt x="0" y="0"/>
                </a:moveTo>
                <a:lnTo>
                  <a:pt x="8280748" y="0"/>
                </a:lnTo>
                <a:lnTo>
                  <a:pt x="8280748" y="10165282"/>
                </a:lnTo>
                <a:lnTo>
                  <a:pt x="0" y="1016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476890" y="4308906"/>
            <a:ext cx="9123259" cy="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476890" y="3270405"/>
            <a:ext cx="9123259" cy="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476890" y="5347406"/>
            <a:ext cx="9123259" cy="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476890" y="6385907"/>
            <a:ext cx="9123259" cy="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476890" y="7424407"/>
            <a:ext cx="9123259" cy="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546511" y="3264498"/>
            <a:ext cx="0" cy="402499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424573" y="3264498"/>
            <a:ext cx="0" cy="402499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11704" y="1969126"/>
            <a:ext cx="6780232" cy="11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4"/>
              </a:lnSpc>
            </a:pPr>
            <a:r>
              <a:rPr lang="en-US" sz="820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2030-2031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1704" y="3381954"/>
            <a:ext cx="6361132" cy="87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1"/>
              </a:lnSpc>
            </a:pPr>
            <a:r>
              <a:rPr lang="en-US" sz="286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Quarterly Company Stock Price</a:t>
            </a:r>
          </a:p>
          <a:p>
            <a:pPr algn="l">
              <a:lnSpc>
                <a:spcPts val="3441"/>
              </a:lnSpc>
            </a:pPr>
            <a:r>
              <a:rPr lang="en-US" sz="286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Trading Volume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6890" y="2650538"/>
            <a:ext cx="924044" cy="2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Period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0037" y="1816726"/>
            <a:ext cx="1506006" cy="2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Lowest Price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25146" y="1816726"/>
            <a:ext cx="1506006" cy="2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Highest 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90255" y="1816726"/>
            <a:ext cx="1506006" cy="2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Closing Price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55364" y="1816726"/>
            <a:ext cx="2532676" cy="50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150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Average Daily Trading</a:t>
            </a:r>
          </a:p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Volume (shares)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07807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63328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25146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80667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90255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45776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55364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78540" y="2650538"/>
            <a:ext cx="586985" cy="24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b="true" sz="150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2031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3278954" y="3264498"/>
            <a:ext cx="0" cy="402499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5154791" y="3264498"/>
            <a:ext cx="0" cy="4024990"/>
          </a:xfrm>
          <a:prstGeom prst="line">
            <a:avLst/>
          </a:prstGeom>
          <a:ln cap="flat" w="19050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1704" y="6924664"/>
            <a:ext cx="6827250" cy="2696449"/>
            <a:chOff x="0" y="0"/>
            <a:chExt cx="1057720" cy="41775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57720" cy="417751"/>
            </a:xfrm>
            <a:custGeom>
              <a:avLst/>
              <a:gdLst/>
              <a:ahLst/>
              <a:cxnLst/>
              <a:rect r="r" b="b" t="t" l="l"/>
              <a:pathLst>
                <a:path h="417751" w="1057720">
                  <a:moveTo>
                    <a:pt x="39689" y="0"/>
                  </a:moveTo>
                  <a:lnTo>
                    <a:pt x="1018031" y="0"/>
                  </a:lnTo>
                  <a:cubicBezTo>
                    <a:pt x="1039950" y="0"/>
                    <a:pt x="1057720" y="17769"/>
                    <a:pt x="1057720" y="39689"/>
                  </a:cubicBezTo>
                  <a:lnTo>
                    <a:pt x="1057720" y="378061"/>
                  </a:lnTo>
                  <a:cubicBezTo>
                    <a:pt x="1057720" y="388588"/>
                    <a:pt x="1053538" y="398683"/>
                    <a:pt x="1046095" y="406126"/>
                  </a:cubicBezTo>
                  <a:cubicBezTo>
                    <a:pt x="1038652" y="413569"/>
                    <a:pt x="1028557" y="417751"/>
                    <a:pt x="1018031" y="417751"/>
                  </a:cubicBezTo>
                  <a:lnTo>
                    <a:pt x="39689" y="417751"/>
                  </a:lnTo>
                  <a:cubicBezTo>
                    <a:pt x="17769" y="417751"/>
                    <a:pt x="0" y="399981"/>
                    <a:pt x="0" y="378061"/>
                  </a:cubicBezTo>
                  <a:lnTo>
                    <a:pt x="0" y="39689"/>
                  </a:lnTo>
                  <a:cubicBezTo>
                    <a:pt x="0" y="17769"/>
                    <a:pt x="17769" y="0"/>
                    <a:pt x="3968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4503" r="0" b="-34503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019373" y="5957296"/>
            <a:ext cx="1930724" cy="1771110"/>
            <a:chOff x="0" y="0"/>
            <a:chExt cx="765194" cy="7019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5194" cy="701935"/>
            </a:xfrm>
            <a:custGeom>
              <a:avLst/>
              <a:gdLst/>
              <a:ahLst/>
              <a:cxnLst/>
              <a:rect r="r" b="b" t="t" l="l"/>
              <a:pathLst>
                <a:path h="701935" w="765194">
                  <a:moveTo>
                    <a:pt x="156384" y="0"/>
                  </a:moveTo>
                  <a:lnTo>
                    <a:pt x="608809" y="0"/>
                  </a:lnTo>
                  <a:cubicBezTo>
                    <a:pt x="650285" y="0"/>
                    <a:pt x="690062" y="16476"/>
                    <a:pt x="719390" y="45804"/>
                  </a:cubicBezTo>
                  <a:cubicBezTo>
                    <a:pt x="748717" y="75132"/>
                    <a:pt x="765194" y="114909"/>
                    <a:pt x="765194" y="156384"/>
                  </a:cubicBezTo>
                  <a:lnTo>
                    <a:pt x="765194" y="545551"/>
                  </a:lnTo>
                  <a:cubicBezTo>
                    <a:pt x="765194" y="587026"/>
                    <a:pt x="748717" y="626803"/>
                    <a:pt x="719390" y="656131"/>
                  </a:cubicBezTo>
                  <a:cubicBezTo>
                    <a:pt x="690062" y="685459"/>
                    <a:pt x="650285" y="701935"/>
                    <a:pt x="608809" y="701935"/>
                  </a:cubicBezTo>
                  <a:lnTo>
                    <a:pt x="156384" y="701935"/>
                  </a:lnTo>
                  <a:cubicBezTo>
                    <a:pt x="114909" y="701935"/>
                    <a:pt x="75132" y="685459"/>
                    <a:pt x="45804" y="656131"/>
                  </a:cubicBezTo>
                  <a:cubicBezTo>
                    <a:pt x="16476" y="626803"/>
                    <a:pt x="0" y="587026"/>
                    <a:pt x="0" y="545551"/>
                  </a:cubicBezTo>
                  <a:lnTo>
                    <a:pt x="0" y="156384"/>
                  </a:lnTo>
                  <a:cubicBezTo>
                    <a:pt x="0" y="114909"/>
                    <a:pt x="16476" y="75132"/>
                    <a:pt x="45804" y="45804"/>
                  </a:cubicBezTo>
                  <a:cubicBezTo>
                    <a:pt x="75132" y="16476"/>
                    <a:pt x="114909" y="0"/>
                    <a:pt x="156384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65194" cy="740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68420" y="6105599"/>
            <a:ext cx="1638131" cy="955576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2110330" y="6979446"/>
            <a:ext cx="1754312" cy="3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b="true" sz="251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+25%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10330" y="7340888"/>
            <a:ext cx="1754312" cy="1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"/>
              </a:lnSpc>
            </a:pPr>
            <a:r>
              <a:rPr lang="en-US" sz="105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Company Value</a:t>
            </a:r>
          </a:p>
        </p:txBody>
      </p:sp>
      <p:grpSp>
        <p:nvGrpSpPr>
          <p:cNvPr name="Group 39" id="39"/>
          <p:cNvGrpSpPr/>
          <p:nvPr/>
        </p:nvGrpSpPr>
        <p:grpSpPr>
          <a:xfrm rot="916822">
            <a:off x="14840422" y="8449865"/>
            <a:ext cx="725643" cy="72564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74740" y="74740"/>
              <a:ext cx="663320" cy="663320"/>
            </a:xfrm>
            <a:custGeom>
              <a:avLst/>
              <a:gdLst/>
              <a:ahLst/>
              <a:cxnLst/>
              <a:rect r="r" b="b" t="t" l="l"/>
              <a:pathLst>
                <a:path h="663320" w="663320">
                  <a:moveTo>
                    <a:pt x="381292" y="31608"/>
                  </a:moveTo>
                  <a:lnTo>
                    <a:pt x="411343" y="95997"/>
                  </a:lnTo>
                  <a:cubicBezTo>
                    <a:pt x="443404" y="164695"/>
                    <a:pt x="498625" y="219916"/>
                    <a:pt x="567323" y="251977"/>
                  </a:cubicBezTo>
                  <a:lnTo>
                    <a:pt x="631712" y="282027"/>
                  </a:lnTo>
                  <a:cubicBezTo>
                    <a:pt x="650995" y="291027"/>
                    <a:pt x="663320" y="310380"/>
                    <a:pt x="663320" y="331660"/>
                  </a:cubicBezTo>
                  <a:cubicBezTo>
                    <a:pt x="663320" y="352940"/>
                    <a:pt x="650995" y="372293"/>
                    <a:pt x="631712" y="381292"/>
                  </a:cubicBezTo>
                  <a:lnTo>
                    <a:pt x="567323" y="411343"/>
                  </a:lnTo>
                  <a:cubicBezTo>
                    <a:pt x="498625" y="443404"/>
                    <a:pt x="443404" y="498625"/>
                    <a:pt x="411343" y="567323"/>
                  </a:cubicBezTo>
                  <a:lnTo>
                    <a:pt x="381292" y="631712"/>
                  </a:lnTo>
                  <a:cubicBezTo>
                    <a:pt x="372293" y="650995"/>
                    <a:pt x="352940" y="663320"/>
                    <a:pt x="331660" y="663320"/>
                  </a:cubicBezTo>
                  <a:cubicBezTo>
                    <a:pt x="310380" y="663320"/>
                    <a:pt x="291027" y="650995"/>
                    <a:pt x="282027" y="631712"/>
                  </a:cubicBezTo>
                  <a:lnTo>
                    <a:pt x="251977" y="567323"/>
                  </a:lnTo>
                  <a:cubicBezTo>
                    <a:pt x="219916" y="498625"/>
                    <a:pt x="164695" y="443404"/>
                    <a:pt x="95997" y="411343"/>
                  </a:cubicBezTo>
                  <a:lnTo>
                    <a:pt x="31608" y="381292"/>
                  </a:lnTo>
                  <a:cubicBezTo>
                    <a:pt x="12325" y="372293"/>
                    <a:pt x="0" y="352940"/>
                    <a:pt x="0" y="331660"/>
                  </a:cubicBezTo>
                  <a:cubicBezTo>
                    <a:pt x="0" y="310380"/>
                    <a:pt x="12325" y="291027"/>
                    <a:pt x="31608" y="282027"/>
                  </a:cubicBezTo>
                  <a:lnTo>
                    <a:pt x="95997" y="251977"/>
                  </a:lnTo>
                  <a:cubicBezTo>
                    <a:pt x="164695" y="219916"/>
                    <a:pt x="219916" y="164695"/>
                    <a:pt x="251977" y="95997"/>
                  </a:cubicBezTo>
                  <a:lnTo>
                    <a:pt x="282027" y="31608"/>
                  </a:lnTo>
                  <a:cubicBezTo>
                    <a:pt x="291027" y="12325"/>
                    <a:pt x="310380" y="0"/>
                    <a:pt x="331660" y="0"/>
                  </a:cubicBezTo>
                  <a:cubicBezTo>
                    <a:pt x="352940" y="0"/>
                    <a:pt x="372293" y="12325"/>
                    <a:pt x="381292" y="31608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9707807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$ 2,890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707807" y="46782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$ 2,760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07807" y="57167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$ 2,891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707807" y="67552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$ 2,765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563328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$ 2,894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563328" y="46782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$ 2,414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563328" y="57167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$ 2,897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63328" y="675520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$ 2,324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625146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$ 3,090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625146" y="4694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$ 3,118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625146" y="57332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$ 3,211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625146" y="6771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$ 3,218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480667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$ 3,207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480667" y="4694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$ 3,281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80667" y="57332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$ 3,198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80667" y="6771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$ 3,040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490255" y="3650924"/>
            <a:ext cx="1029002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$ 2,957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490255" y="4694710"/>
            <a:ext cx="1029002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$ 2,335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490255" y="5733210"/>
            <a:ext cx="1029002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$ 2,980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490255" y="6771710"/>
            <a:ext cx="1029002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$ 2,150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345776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$ 2,781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345776" y="4694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$ 2,433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345776" y="57332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$ 2,801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345776" y="6771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$ 2,440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355364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$ 19,657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355364" y="4694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$ 17,104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355364" y="57332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$ 15,677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5355364" y="6771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$ 19,124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278540" y="3650924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$ 19,110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278540" y="4694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$ 18,402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278540" y="57332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$ 19,221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278540" y="6771710"/>
            <a:ext cx="866223" cy="2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$ 16,340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2407" y="-1378056"/>
            <a:ext cx="13389562" cy="13570084"/>
          </a:xfrm>
          <a:custGeom>
            <a:avLst/>
            <a:gdLst/>
            <a:ahLst/>
            <a:cxnLst/>
            <a:rect r="r" b="b" t="t" l="l"/>
            <a:pathLst>
              <a:path h="13570084" w="13389562">
                <a:moveTo>
                  <a:pt x="0" y="0"/>
                </a:moveTo>
                <a:lnTo>
                  <a:pt x="13389562" y="0"/>
                </a:lnTo>
                <a:lnTo>
                  <a:pt x="13389562" y="13570084"/>
                </a:lnTo>
                <a:lnTo>
                  <a:pt x="0" y="1357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96404" y="1555672"/>
            <a:ext cx="5446875" cy="8065344"/>
            <a:chOff x="0" y="0"/>
            <a:chExt cx="843863" cy="1249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3863" cy="1249533"/>
            </a:xfrm>
            <a:custGeom>
              <a:avLst/>
              <a:gdLst/>
              <a:ahLst/>
              <a:cxnLst/>
              <a:rect r="r" b="b" t="t" l="l"/>
              <a:pathLst>
                <a:path h="1249533" w="843863">
                  <a:moveTo>
                    <a:pt x="59697" y="0"/>
                  </a:moveTo>
                  <a:lnTo>
                    <a:pt x="784167" y="0"/>
                  </a:lnTo>
                  <a:cubicBezTo>
                    <a:pt x="799999" y="0"/>
                    <a:pt x="815183" y="6289"/>
                    <a:pt x="826379" y="17485"/>
                  </a:cubicBezTo>
                  <a:cubicBezTo>
                    <a:pt x="837574" y="28680"/>
                    <a:pt x="843863" y="43864"/>
                    <a:pt x="843863" y="59697"/>
                  </a:cubicBezTo>
                  <a:lnTo>
                    <a:pt x="843863" y="1189836"/>
                  </a:lnTo>
                  <a:cubicBezTo>
                    <a:pt x="843863" y="1205669"/>
                    <a:pt x="837574" y="1220853"/>
                    <a:pt x="826379" y="1232048"/>
                  </a:cubicBezTo>
                  <a:cubicBezTo>
                    <a:pt x="815183" y="1243243"/>
                    <a:pt x="799999" y="1249533"/>
                    <a:pt x="784167" y="1249533"/>
                  </a:cubicBezTo>
                  <a:lnTo>
                    <a:pt x="59697" y="1249533"/>
                  </a:lnTo>
                  <a:cubicBezTo>
                    <a:pt x="43864" y="1249533"/>
                    <a:pt x="28680" y="1243243"/>
                    <a:pt x="17485" y="1232048"/>
                  </a:cubicBezTo>
                  <a:cubicBezTo>
                    <a:pt x="6289" y="1220853"/>
                    <a:pt x="0" y="1205669"/>
                    <a:pt x="0" y="1189836"/>
                  </a:cubicBezTo>
                  <a:lnTo>
                    <a:pt x="0" y="59697"/>
                  </a:lnTo>
                  <a:cubicBezTo>
                    <a:pt x="0" y="43864"/>
                    <a:pt x="6289" y="28680"/>
                    <a:pt x="17485" y="17485"/>
                  </a:cubicBezTo>
                  <a:cubicBezTo>
                    <a:pt x="28680" y="6289"/>
                    <a:pt x="43864" y="0"/>
                    <a:pt x="59697" y="0"/>
                  </a:cubicBezTo>
                  <a:close/>
                </a:path>
              </a:pathLst>
            </a:custGeom>
            <a:blipFill>
              <a:blip r:embed="rId4"/>
              <a:stretch>
                <a:fillRect l="-26481" t="0" r="-9576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1704" y="8521601"/>
            <a:ext cx="10347436" cy="736699"/>
            <a:chOff x="0" y="0"/>
            <a:chExt cx="2725251" cy="194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5251" cy="194028"/>
            </a:xfrm>
            <a:custGeom>
              <a:avLst/>
              <a:gdLst/>
              <a:ahLst/>
              <a:cxnLst/>
              <a:rect r="r" b="b" t="t" l="l"/>
              <a:pathLst>
                <a:path h="194028" w="2725251">
                  <a:moveTo>
                    <a:pt x="38158" y="0"/>
                  </a:moveTo>
                  <a:lnTo>
                    <a:pt x="2687093" y="0"/>
                  </a:lnTo>
                  <a:cubicBezTo>
                    <a:pt x="2708167" y="0"/>
                    <a:pt x="2725251" y="17084"/>
                    <a:pt x="2725251" y="38158"/>
                  </a:cubicBezTo>
                  <a:lnTo>
                    <a:pt x="2725251" y="155870"/>
                  </a:lnTo>
                  <a:cubicBezTo>
                    <a:pt x="2725251" y="165990"/>
                    <a:pt x="2721230" y="175695"/>
                    <a:pt x="2714074" y="182851"/>
                  </a:cubicBezTo>
                  <a:cubicBezTo>
                    <a:pt x="2706918" y="190008"/>
                    <a:pt x="2697213" y="194028"/>
                    <a:pt x="2687093" y="194028"/>
                  </a:cubicBezTo>
                  <a:lnTo>
                    <a:pt x="38158" y="194028"/>
                  </a:lnTo>
                  <a:cubicBezTo>
                    <a:pt x="17084" y="194028"/>
                    <a:pt x="0" y="176944"/>
                    <a:pt x="0" y="155870"/>
                  </a:cubicBezTo>
                  <a:lnTo>
                    <a:pt x="0" y="38158"/>
                  </a:lnTo>
                  <a:cubicBezTo>
                    <a:pt x="0" y="17084"/>
                    <a:pt x="17084" y="0"/>
                    <a:pt x="3815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5251" cy="232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961947">
            <a:off x="15075602" y="6645854"/>
            <a:ext cx="915782" cy="9157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222" y="59222"/>
              <a:ext cx="694356" cy="694356"/>
            </a:xfrm>
            <a:custGeom>
              <a:avLst/>
              <a:gdLst/>
              <a:ahLst/>
              <a:cxnLst/>
              <a:rect r="r" b="b" t="t" l="l"/>
              <a:pathLst>
                <a:path h="694356" w="694356">
                  <a:moveTo>
                    <a:pt x="386506" y="25045"/>
                  </a:moveTo>
                  <a:lnTo>
                    <a:pt x="437166" y="133595"/>
                  </a:lnTo>
                  <a:cubicBezTo>
                    <a:pt x="462570" y="188030"/>
                    <a:pt x="506326" y="231786"/>
                    <a:pt x="560761" y="257190"/>
                  </a:cubicBezTo>
                  <a:lnTo>
                    <a:pt x="669311" y="307850"/>
                  </a:lnTo>
                  <a:cubicBezTo>
                    <a:pt x="684590" y="314981"/>
                    <a:pt x="694356" y="330317"/>
                    <a:pt x="694356" y="347178"/>
                  </a:cubicBezTo>
                  <a:cubicBezTo>
                    <a:pt x="694356" y="364039"/>
                    <a:pt x="684590" y="379375"/>
                    <a:pt x="669311" y="386506"/>
                  </a:cubicBezTo>
                  <a:lnTo>
                    <a:pt x="560761" y="437166"/>
                  </a:lnTo>
                  <a:cubicBezTo>
                    <a:pt x="506326" y="462570"/>
                    <a:pt x="462570" y="506326"/>
                    <a:pt x="437166" y="560761"/>
                  </a:cubicBezTo>
                  <a:lnTo>
                    <a:pt x="386506" y="669311"/>
                  </a:lnTo>
                  <a:cubicBezTo>
                    <a:pt x="379375" y="684590"/>
                    <a:pt x="364039" y="694356"/>
                    <a:pt x="347178" y="694356"/>
                  </a:cubicBezTo>
                  <a:cubicBezTo>
                    <a:pt x="330317" y="694356"/>
                    <a:pt x="314981" y="684590"/>
                    <a:pt x="307850" y="669311"/>
                  </a:cubicBezTo>
                  <a:lnTo>
                    <a:pt x="257190" y="560761"/>
                  </a:lnTo>
                  <a:cubicBezTo>
                    <a:pt x="231786" y="506326"/>
                    <a:pt x="188030" y="462570"/>
                    <a:pt x="133595" y="437166"/>
                  </a:cubicBezTo>
                  <a:lnTo>
                    <a:pt x="25045" y="386506"/>
                  </a:lnTo>
                  <a:cubicBezTo>
                    <a:pt x="9766" y="379375"/>
                    <a:pt x="0" y="364039"/>
                    <a:pt x="0" y="347178"/>
                  </a:cubicBezTo>
                  <a:cubicBezTo>
                    <a:pt x="0" y="330317"/>
                    <a:pt x="9766" y="314981"/>
                    <a:pt x="25045" y="307850"/>
                  </a:cubicBezTo>
                  <a:lnTo>
                    <a:pt x="133595" y="257190"/>
                  </a:lnTo>
                  <a:cubicBezTo>
                    <a:pt x="188030" y="231786"/>
                    <a:pt x="231786" y="188030"/>
                    <a:pt x="257190" y="133595"/>
                  </a:cubicBezTo>
                  <a:lnTo>
                    <a:pt x="307850" y="25045"/>
                  </a:lnTo>
                  <a:cubicBezTo>
                    <a:pt x="314981" y="9766"/>
                    <a:pt x="330317" y="0"/>
                    <a:pt x="347178" y="0"/>
                  </a:cubicBezTo>
                  <a:cubicBezTo>
                    <a:pt x="364039" y="0"/>
                    <a:pt x="379375" y="9766"/>
                    <a:pt x="386506" y="25045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49188" y="2380543"/>
            <a:ext cx="1294433" cy="12944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53498" y="2584854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2" y="0"/>
                </a:lnTo>
                <a:lnTo>
                  <a:pt x="885812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67507" y="8788487"/>
            <a:ext cx="202927" cy="202927"/>
          </a:xfrm>
          <a:custGeom>
            <a:avLst/>
            <a:gdLst/>
            <a:ahLst/>
            <a:cxnLst/>
            <a:rect r="r" b="b" t="t" l="l"/>
            <a:pathLst>
              <a:path h="202927" w="202927">
                <a:moveTo>
                  <a:pt x="0" y="0"/>
                </a:moveTo>
                <a:lnTo>
                  <a:pt x="202928" y="0"/>
                </a:lnTo>
                <a:lnTo>
                  <a:pt x="202928" y="202927"/>
                </a:lnTo>
                <a:lnTo>
                  <a:pt x="0" y="202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30727" y="8776158"/>
            <a:ext cx="199886" cy="203965"/>
          </a:xfrm>
          <a:custGeom>
            <a:avLst/>
            <a:gdLst/>
            <a:ahLst/>
            <a:cxnLst/>
            <a:rect r="r" b="b" t="t" l="l"/>
            <a:pathLst>
              <a:path h="203965" w="199886">
                <a:moveTo>
                  <a:pt x="0" y="0"/>
                </a:moveTo>
                <a:lnTo>
                  <a:pt x="199886" y="0"/>
                </a:lnTo>
                <a:lnTo>
                  <a:pt x="199886" y="203965"/>
                </a:lnTo>
                <a:lnTo>
                  <a:pt x="0" y="203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12199" y="8788487"/>
            <a:ext cx="139285" cy="177330"/>
          </a:xfrm>
          <a:custGeom>
            <a:avLst/>
            <a:gdLst/>
            <a:ahLst/>
            <a:cxnLst/>
            <a:rect r="r" b="b" t="t" l="l"/>
            <a:pathLst>
              <a:path h="177330" w="139285">
                <a:moveTo>
                  <a:pt x="0" y="0"/>
                </a:moveTo>
                <a:lnTo>
                  <a:pt x="139285" y="0"/>
                </a:lnTo>
                <a:lnTo>
                  <a:pt x="139285" y="177330"/>
                </a:lnTo>
                <a:lnTo>
                  <a:pt x="0" y="177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3817" y="8747717"/>
            <a:ext cx="3866540" cy="2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123 Anywhere St., Any City, ST 12345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704" y="6753550"/>
            <a:ext cx="7193803" cy="9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6"/>
              </a:lnSpc>
            </a:pPr>
            <a:r>
              <a:rPr lang="en-US" sz="186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Write down your hopes for the future of your company. </a:t>
            </a:r>
          </a:p>
          <a:p>
            <a:pPr algn="l">
              <a:lnSpc>
                <a:spcPts val="2616"/>
              </a:lnSpc>
            </a:pPr>
            <a:r>
              <a:rPr lang="en-US" sz="186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Don't forget to thank the company for the opportunity </a:t>
            </a:r>
          </a:p>
          <a:p>
            <a:pPr algn="l">
              <a:lnSpc>
                <a:spcPts val="2616"/>
              </a:lnSpc>
            </a:pPr>
            <a:r>
              <a:rPr lang="en-US" sz="186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convince related parties to support your company.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704" y="2305283"/>
            <a:ext cx="7586205" cy="341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3"/>
              </a:lnSpc>
            </a:pPr>
            <a:r>
              <a:rPr lang="en-US" sz="1498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</a:t>
            </a:r>
          </a:p>
          <a:p>
            <a:pPr algn="l">
              <a:lnSpc>
                <a:spcPts val="12883"/>
              </a:lnSpc>
            </a:pPr>
            <a:r>
              <a:rPr lang="en-US" sz="1498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71969" y="8747717"/>
            <a:ext cx="1987171" cy="2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+123-456-7890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3160" y="8747717"/>
            <a:ext cx="2924001" cy="2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www.reallygreatsite.com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2646" y="685986"/>
            <a:ext cx="170886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09081" y="685986"/>
            <a:ext cx="296721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1079" y="-2763774"/>
            <a:ext cx="9138730" cy="9261941"/>
          </a:xfrm>
          <a:custGeom>
            <a:avLst/>
            <a:gdLst/>
            <a:ahLst/>
            <a:cxnLst/>
            <a:rect r="r" b="b" t="t" l="l"/>
            <a:pathLst>
              <a:path h="9261941" w="9138730">
                <a:moveTo>
                  <a:pt x="0" y="0"/>
                </a:moveTo>
                <a:lnTo>
                  <a:pt x="9138730" y="0"/>
                </a:lnTo>
                <a:lnTo>
                  <a:pt x="9138730" y="9261941"/>
                </a:lnTo>
                <a:lnTo>
                  <a:pt x="0" y="926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0717" y="2140711"/>
            <a:ext cx="4505579" cy="6341401"/>
            <a:chOff x="0" y="0"/>
            <a:chExt cx="698032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72168" y="0"/>
                  </a:moveTo>
                  <a:lnTo>
                    <a:pt x="625864" y="0"/>
                  </a:lnTo>
                  <a:cubicBezTo>
                    <a:pt x="665721" y="0"/>
                    <a:pt x="698032" y="32311"/>
                    <a:pt x="698032" y="72168"/>
                  </a:cubicBezTo>
                  <a:lnTo>
                    <a:pt x="698032" y="910281"/>
                  </a:lnTo>
                  <a:cubicBezTo>
                    <a:pt x="698032" y="950138"/>
                    <a:pt x="665721" y="982449"/>
                    <a:pt x="625864" y="982449"/>
                  </a:cubicBezTo>
                  <a:lnTo>
                    <a:pt x="72168" y="982449"/>
                  </a:lnTo>
                  <a:cubicBezTo>
                    <a:pt x="32311" y="982449"/>
                    <a:pt x="0" y="950138"/>
                    <a:pt x="0" y="910281"/>
                  </a:cubicBezTo>
                  <a:lnTo>
                    <a:pt x="0" y="72168"/>
                  </a:lnTo>
                  <a:cubicBezTo>
                    <a:pt x="0" y="32311"/>
                    <a:pt x="32311" y="0"/>
                    <a:pt x="72168" y="0"/>
                  </a:cubicBezTo>
                  <a:close/>
                </a:path>
              </a:pathLst>
            </a:custGeom>
            <a:blipFill>
              <a:blip r:embed="rId4"/>
              <a:stretch>
                <a:fillRect l="-43830" t="0" r="-438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2292366">
            <a:off x="9034331" y="1068854"/>
            <a:ext cx="540129" cy="5401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897" y="63897"/>
              <a:ext cx="685005" cy="685005"/>
            </a:xfrm>
            <a:custGeom>
              <a:avLst/>
              <a:gdLst/>
              <a:ahLst/>
              <a:cxnLst/>
              <a:rect r="r" b="b" t="t" l="l"/>
              <a:pathLst>
                <a:path h="685005" w="685005">
                  <a:moveTo>
                    <a:pt x="384935" y="27023"/>
                  </a:moveTo>
                  <a:lnTo>
                    <a:pt x="429386" y="122268"/>
                  </a:lnTo>
                  <a:cubicBezTo>
                    <a:pt x="456796" y="181000"/>
                    <a:pt x="504006" y="228210"/>
                    <a:pt x="562738" y="255620"/>
                  </a:cubicBezTo>
                  <a:lnTo>
                    <a:pt x="657983" y="300071"/>
                  </a:lnTo>
                  <a:cubicBezTo>
                    <a:pt x="674468" y="307764"/>
                    <a:pt x="685006" y="324310"/>
                    <a:pt x="685006" y="342503"/>
                  </a:cubicBezTo>
                  <a:cubicBezTo>
                    <a:pt x="685006" y="360696"/>
                    <a:pt x="674468" y="377242"/>
                    <a:pt x="657983" y="384935"/>
                  </a:cubicBezTo>
                  <a:lnTo>
                    <a:pt x="562738" y="429386"/>
                  </a:lnTo>
                  <a:cubicBezTo>
                    <a:pt x="504006" y="456796"/>
                    <a:pt x="456796" y="504006"/>
                    <a:pt x="429386" y="562738"/>
                  </a:cubicBezTo>
                  <a:lnTo>
                    <a:pt x="384935" y="657983"/>
                  </a:lnTo>
                  <a:cubicBezTo>
                    <a:pt x="377242" y="674468"/>
                    <a:pt x="360696" y="685006"/>
                    <a:pt x="342503" y="685006"/>
                  </a:cubicBezTo>
                  <a:cubicBezTo>
                    <a:pt x="324310" y="685006"/>
                    <a:pt x="307764" y="674468"/>
                    <a:pt x="300071" y="657983"/>
                  </a:cubicBezTo>
                  <a:lnTo>
                    <a:pt x="255620" y="562738"/>
                  </a:lnTo>
                  <a:cubicBezTo>
                    <a:pt x="228210" y="504006"/>
                    <a:pt x="181000" y="456796"/>
                    <a:pt x="122268" y="429386"/>
                  </a:cubicBezTo>
                  <a:lnTo>
                    <a:pt x="27023" y="384935"/>
                  </a:lnTo>
                  <a:cubicBezTo>
                    <a:pt x="10538" y="377242"/>
                    <a:pt x="0" y="360696"/>
                    <a:pt x="0" y="342503"/>
                  </a:cubicBezTo>
                  <a:cubicBezTo>
                    <a:pt x="0" y="324310"/>
                    <a:pt x="10538" y="307764"/>
                    <a:pt x="27023" y="300071"/>
                  </a:cubicBezTo>
                  <a:lnTo>
                    <a:pt x="122268" y="255620"/>
                  </a:lnTo>
                  <a:cubicBezTo>
                    <a:pt x="181000" y="228210"/>
                    <a:pt x="228210" y="181000"/>
                    <a:pt x="255620" y="122268"/>
                  </a:cubicBezTo>
                  <a:lnTo>
                    <a:pt x="300071" y="27023"/>
                  </a:lnTo>
                  <a:cubicBezTo>
                    <a:pt x="307764" y="10538"/>
                    <a:pt x="324310" y="0"/>
                    <a:pt x="342503" y="0"/>
                  </a:cubicBezTo>
                  <a:cubicBezTo>
                    <a:pt x="360696" y="0"/>
                    <a:pt x="377242" y="10538"/>
                    <a:pt x="384935" y="27023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61547" y="6798097"/>
            <a:ext cx="1294433" cy="1294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11704" y="2114847"/>
            <a:ext cx="8094549" cy="331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06"/>
              </a:lnSpc>
            </a:pPr>
            <a:r>
              <a:rPr lang="en-US" sz="12834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Content</a:t>
            </a:r>
          </a:p>
          <a:p>
            <a:pPr algn="l">
              <a:lnSpc>
                <a:spcPts val="12706"/>
              </a:lnSpc>
            </a:pPr>
            <a:r>
              <a:rPr lang="en-US" sz="12834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89832" y="4224971"/>
            <a:ext cx="770761" cy="7707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11077" y="4446216"/>
            <a:ext cx="328271" cy="328271"/>
          </a:xfrm>
          <a:custGeom>
            <a:avLst/>
            <a:gdLst/>
            <a:ahLst/>
            <a:cxnLst/>
            <a:rect r="r" b="b" t="t" l="l"/>
            <a:pathLst>
              <a:path h="328271" w="328271">
                <a:moveTo>
                  <a:pt x="0" y="0"/>
                </a:moveTo>
                <a:lnTo>
                  <a:pt x="328271" y="0"/>
                </a:lnTo>
                <a:lnTo>
                  <a:pt x="328271" y="328271"/>
                </a:lnTo>
                <a:lnTo>
                  <a:pt x="0" y="328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1704" y="6360059"/>
            <a:ext cx="1330128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704" y="7177602"/>
            <a:ext cx="1920662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Company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Information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704" y="8096585"/>
            <a:ext cx="1307670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704" y="8914128"/>
            <a:ext cx="1307670" cy="34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Assets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0991" y="6360059"/>
            <a:ext cx="1167578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60991" y="7177602"/>
            <a:ext cx="1561738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Business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0991" y="8096585"/>
            <a:ext cx="1167578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60991" y="8914128"/>
            <a:ext cx="1697988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Financial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Highlights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47728" y="6360059"/>
            <a:ext cx="1103977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47728" y="7177602"/>
            <a:ext cx="1762232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Company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Network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47728" y="8096585"/>
            <a:ext cx="1167626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47728" y="8914128"/>
            <a:ext cx="1955321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Stock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Highlights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34513" y="6360059"/>
            <a:ext cx="1066355" cy="79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4823" spc="-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34513" y="7177602"/>
            <a:ext cx="1709487" cy="68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Financial</a:t>
            </a:r>
          </a:p>
          <a:p>
            <a:pPr algn="l">
              <a:lnSpc>
                <a:spcPts val="2730"/>
              </a:lnSpc>
            </a:pPr>
            <a:r>
              <a:rPr lang="en-US" sz="2022" spc="-36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Position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2765858" y="7002408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0000">
            <a:off x="14483" y="-1341541"/>
            <a:ext cx="12876504" cy="11131181"/>
          </a:xfrm>
          <a:custGeom>
            <a:avLst/>
            <a:gdLst/>
            <a:ahLst/>
            <a:cxnLst/>
            <a:rect r="r" b="b" t="t" l="l"/>
            <a:pathLst>
              <a:path h="11131181" w="12876504">
                <a:moveTo>
                  <a:pt x="0" y="0"/>
                </a:moveTo>
                <a:lnTo>
                  <a:pt x="12876505" y="0"/>
                </a:lnTo>
                <a:lnTo>
                  <a:pt x="12876505" y="11131180"/>
                </a:lnTo>
                <a:lnTo>
                  <a:pt x="0" y="1113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4" y="1402311"/>
            <a:ext cx="5343520" cy="7520766"/>
            <a:chOff x="0" y="0"/>
            <a:chExt cx="698032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60851" y="0"/>
                  </a:moveTo>
                  <a:lnTo>
                    <a:pt x="637181" y="0"/>
                  </a:lnTo>
                  <a:cubicBezTo>
                    <a:pt x="670788" y="0"/>
                    <a:pt x="698032" y="27244"/>
                    <a:pt x="698032" y="60851"/>
                  </a:cubicBezTo>
                  <a:lnTo>
                    <a:pt x="698032" y="921598"/>
                  </a:lnTo>
                  <a:cubicBezTo>
                    <a:pt x="698032" y="937736"/>
                    <a:pt x="691621" y="953214"/>
                    <a:pt x="680209" y="964626"/>
                  </a:cubicBezTo>
                  <a:cubicBezTo>
                    <a:pt x="668797" y="976038"/>
                    <a:pt x="653320" y="982449"/>
                    <a:pt x="637181" y="982449"/>
                  </a:cubicBezTo>
                  <a:lnTo>
                    <a:pt x="60851" y="982449"/>
                  </a:lnTo>
                  <a:cubicBezTo>
                    <a:pt x="44713" y="982449"/>
                    <a:pt x="29235" y="976038"/>
                    <a:pt x="17823" y="964626"/>
                  </a:cubicBezTo>
                  <a:cubicBezTo>
                    <a:pt x="6411" y="953214"/>
                    <a:pt x="0" y="937736"/>
                    <a:pt x="0" y="921598"/>
                  </a:cubicBezTo>
                  <a:lnTo>
                    <a:pt x="0" y="60851"/>
                  </a:lnTo>
                  <a:cubicBezTo>
                    <a:pt x="0" y="44713"/>
                    <a:pt x="6411" y="29235"/>
                    <a:pt x="17823" y="17823"/>
                  </a:cubicBezTo>
                  <a:cubicBezTo>
                    <a:pt x="29235" y="6411"/>
                    <a:pt x="44713" y="0"/>
                    <a:pt x="6085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320" r="0" b="-332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27874">
            <a:off x="7218978" y="3441031"/>
            <a:ext cx="833395" cy="8333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95866" y="8617203"/>
            <a:ext cx="770761" cy="7707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522694" y="8843593"/>
            <a:ext cx="317103" cy="299230"/>
          </a:xfrm>
          <a:custGeom>
            <a:avLst/>
            <a:gdLst/>
            <a:ahLst/>
            <a:cxnLst/>
            <a:rect r="r" b="b" t="t" l="l"/>
            <a:pathLst>
              <a:path h="299230" w="317103">
                <a:moveTo>
                  <a:pt x="0" y="0"/>
                </a:moveTo>
                <a:lnTo>
                  <a:pt x="317103" y="0"/>
                </a:lnTo>
                <a:lnTo>
                  <a:pt x="317103" y="299229"/>
                </a:lnTo>
                <a:lnTo>
                  <a:pt x="0" y="29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93911" y="6913346"/>
            <a:ext cx="7882385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Borcelle is mindful that the pandemic has affected every aspect of our lives. Our top</a:t>
            </a:r>
          </a:p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priority is the safety and health of employees, and the company implemented a series of health</a:t>
            </a:r>
          </a:p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protocols in line with government recommendations. During these challenging times, we remain</a:t>
            </a:r>
          </a:p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committed to providing quality products and services to our customers.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3911" y="1761323"/>
            <a:ext cx="803478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Board of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Commissioners’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3911" y="5947613"/>
            <a:ext cx="7882385" cy="68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Dear Respected Stakeholders, Over the past year, the world has had to encounter the COVID-19</a:t>
            </a:r>
          </a:p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pandemic, which triggered a global health crisis and consequently adversely impacted the</a:t>
            </a:r>
          </a:p>
          <a:p>
            <a:pPr algn="l">
              <a:lnSpc>
                <a:spcPts val="1846"/>
              </a:lnSpc>
            </a:pPr>
            <a:r>
              <a:rPr lang="en-US" sz="1318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global economic growth.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3911" y="8748723"/>
            <a:ext cx="2299946" cy="38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b="true" sz="225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Rufus Stewart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3911" y="9172490"/>
            <a:ext cx="2408208" cy="21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3"/>
              </a:lnSpc>
              <a:spcBef>
                <a:spcPct val="0"/>
              </a:spcBef>
            </a:pPr>
            <a:r>
              <a:rPr lang="en-US" sz="129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Ceo - Borcelle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408008" y="8093531"/>
            <a:ext cx="1294433" cy="12944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12319" y="8297841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48131">
            <a:off x="-4495238" y="2600358"/>
            <a:ext cx="13649784" cy="11799648"/>
          </a:xfrm>
          <a:custGeom>
            <a:avLst/>
            <a:gdLst/>
            <a:ahLst/>
            <a:cxnLst/>
            <a:rect r="r" b="b" t="t" l="l"/>
            <a:pathLst>
              <a:path h="11799648" w="13649784">
                <a:moveTo>
                  <a:pt x="0" y="0"/>
                </a:moveTo>
                <a:lnTo>
                  <a:pt x="13649785" y="0"/>
                </a:lnTo>
                <a:lnTo>
                  <a:pt x="13649785" y="11799648"/>
                </a:lnTo>
                <a:lnTo>
                  <a:pt x="0" y="11799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1500" y="2141507"/>
            <a:ext cx="6111589" cy="6753763"/>
            <a:chOff x="0" y="0"/>
            <a:chExt cx="1609637" cy="1778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9637" cy="1778769"/>
            </a:xfrm>
            <a:custGeom>
              <a:avLst/>
              <a:gdLst/>
              <a:ahLst/>
              <a:cxnLst/>
              <a:rect r="r" b="b" t="t" l="l"/>
              <a:pathLst>
                <a:path h="1778769" w="1609637">
                  <a:moveTo>
                    <a:pt x="64605" y="0"/>
                  </a:moveTo>
                  <a:lnTo>
                    <a:pt x="1545032" y="0"/>
                  </a:lnTo>
                  <a:cubicBezTo>
                    <a:pt x="1562166" y="0"/>
                    <a:pt x="1578599" y="6807"/>
                    <a:pt x="1590714" y="18922"/>
                  </a:cubicBezTo>
                  <a:cubicBezTo>
                    <a:pt x="1602830" y="31038"/>
                    <a:pt x="1609637" y="47471"/>
                    <a:pt x="1609637" y="64605"/>
                  </a:cubicBezTo>
                  <a:lnTo>
                    <a:pt x="1609637" y="1714164"/>
                  </a:lnTo>
                  <a:cubicBezTo>
                    <a:pt x="1609637" y="1731298"/>
                    <a:pt x="1602830" y="1747731"/>
                    <a:pt x="1590714" y="1759847"/>
                  </a:cubicBezTo>
                  <a:cubicBezTo>
                    <a:pt x="1578599" y="1771962"/>
                    <a:pt x="1562166" y="1778769"/>
                    <a:pt x="1545032" y="1778769"/>
                  </a:cubicBezTo>
                  <a:lnTo>
                    <a:pt x="64605" y="1778769"/>
                  </a:lnTo>
                  <a:cubicBezTo>
                    <a:pt x="47471" y="1778769"/>
                    <a:pt x="31038" y="1771962"/>
                    <a:pt x="18922" y="1759847"/>
                  </a:cubicBezTo>
                  <a:cubicBezTo>
                    <a:pt x="6807" y="1747731"/>
                    <a:pt x="0" y="1731298"/>
                    <a:pt x="0" y="1714164"/>
                  </a:cubicBezTo>
                  <a:lnTo>
                    <a:pt x="0" y="64605"/>
                  </a:lnTo>
                  <a:cubicBezTo>
                    <a:pt x="0" y="47471"/>
                    <a:pt x="6807" y="31038"/>
                    <a:pt x="18922" y="18922"/>
                  </a:cubicBezTo>
                  <a:cubicBezTo>
                    <a:pt x="31038" y="6807"/>
                    <a:pt x="47471" y="0"/>
                    <a:pt x="64605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09637" cy="1816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52805" y="5895665"/>
            <a:ext cx="3815423" cy="2999606"/>
            <a:chOff x="0" y="0"/>
            <a:chExt cx="1186372" cy="932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6372" cy="932701"/>
            </a:xfrm>
            <a:custGeom>
              <a:avLst/>
              <a:gdLst/>
              <a:ahLst/>
              <a:cxnLst/>
              <a:rect r="r" b="b" t="t" l="l"/>
              <a:pathLst>
                <a:path h="932701" w="1186372">
                  <a:moveTo>
                    <a:pt x="85223" y="0"/>
                  </a:moveTo>
                  <a:lnTo>
                    <a:pt x="1101150" y="0"/>
                  </a:lnTo>
                  <a:cubicBezTo>
                    <a:pt x="1148217" y="0"/>
                    <a:pt x="1186372" y="38156"/>
                    <a:pt x="1186372" y="85223"/>
                  </a:cubicBezTo>
                  <a:lnTo>
                    <a:pt x="1186372" y="847478"/>
                  </a:lnTo>
                  <a:cubicBezTo>
                    <a:pt x="1186372" y="894545"/>
                    <a:pt x="1148217" y="932701"/>
                    <a:pt x="1101150" y="932701"/>
                  </a:cubicBezTo>
                  <a:lnTo>
                    <a:pt x="85223" y="932701"/>
                  </a:lnTo>
                  <a:cubicBezTo>
                    <a:pt x="38156" y="932701"/>
                    <a:pt x="0" y="894545"/>
                    <a:pt x="0" y="847478"/>
                  </a:cubicBezTo>
                  <a:lnTo>
                    <a:pt x="0" y="85223"/>
                  </a:lnTo>
                  <a:cubicBezTo>
                    <a:pt x="0" y="38156"/>
                    <a:pt x="38156" y="0"/>
                    <a:pt x="85223" y="0"/>
                  </a:cubicBezTo>
                  <a:close/>
                </a:path>
              </a:pathLst>
            </a:custGeom>
            <a:blipFill>
              <a:blip r:embed="rId4"/>
              <a:stretch>
                <a:fillRect l="-39689" t="-26007" r="-90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27874">
            <a:off x="2194835" y="6503242"/>
            <a:ext cx="833395" cy="8333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1405" y="1973428"/>
            <a:ext cx="9419965" cy="278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8"/>
              </a:lnSpc>
            </a:pPr>
            <a:r>
              <a:rPr lang="en-US" sz="101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Company</a:t>
            </a:r>
          </a:p>
          <a:p>
            <a:pPr algn="l">
              <a:lnSpc>
                <a:spcPts val="10798"/>
              </a:lnSpc>
            </a:pPr>
            <a:r>
              <a:rPr lang="en-US" sz="10186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19877" y="4002636"/>
            <a:ext cx="2447417" cy="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  <a:spcBef>
                <a:spcPct val="0"/>
              </a:spcBef>
            </a:pPr>
            <a:r>
              <a:rPr lang="en-US" b="true" sz="1515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Date of Incorporation: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19877" y="4357678"/>
            <a:ext cx="2172881" cy="22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December 23, 1990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19877" y="5026034"/>
            <a:ext cx="1602241" cy="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  <a:spcBef>
                <a:spcPct val="0"/>
              </a:spcBef>
            </a:pPr>
            <a:r>
              <a:rPr lang="en-US" b="true" sz="1515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19877" y="5381076"/>
            <a:ext cx="2512539" cy="8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Technology services: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internet of things,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artificial intelligence,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blockchain.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25298" y="5026034"/>
            <a:ext cx="2053320" cy="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  <a:spcBef>
                <a:spcPct val="0"/>
              </a:spcBef>
            </a:pPr>
            <a:r>
              <a:rPr lang="en-US" b="true" sz="1515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Share Listing: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25298" y="5381076"/>
            <a:ext cx="2164719" cy="8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company’s stock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has been listed on the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stock exchange since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April 24, 1995.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19877" y="6826010"/>
            <a:ext cx="2273561" cy="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  <a:spcBef>
                <a:spcPct val="0"/>
              </a:spcBef>
            </a:pPr>
            <a:r>
              <a:rPr lang="en-US" b="true" sz="1515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Authorized Capital: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19877" y="7181051"/>
            <a:ext cx="2512539" cy="8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 million USD consisting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of 60,000,000,000 shares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a nominal value of 1 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USD per share.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25298" y="6826010"/>
            <a:ext cx="2172881" cy="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  <a:spcBef>
                <a:spcPct val="0"/>
              </a:spcBef>
            </a:pPr>
            <a:r>
              <a:rPr lang="en-US" b="true" sz="1515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Paid-Up Capital: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25298" y="7181051"/>
            <a:ext cx="2172881" cy="8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 million USD consisting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of 40,483,553,140 shares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a nominal value of 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0.51 USD per share.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209003" y="2452668"/>
            <a:ext cx="1294433" cy="12944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413313" y="2656978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2" y="0"/>
                </a:lnTo>
                <a:lnTo>
                  <a:pt x="885812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97581">
            <a:off x="-1018250" y="-3290201"/>
            <a:ext cx="9122378" cy="11198448"/>
          </a:xfrm>
          <a:custGeom>
            <a:avLst/>
            <a:gdLst/>
            <a:ahLst/>
            <a:cxnLst/>
            <a:rect r="r" b="b" t="t" l="l"/>
            <a:pathLst>
              <a:path h="11198448" w="9122378">
                <a:moveTo>
                  <a:pt x="0" y="0"/>
                </a:moveTo>
                <a:lnTo>
                  <a:pt x="9122378" y="0"/>
                </a:lnTo>
                <a:lnTo>
                  <a:pt x="9122378" y="11198448"/>
                </a:lnTo>
                <a:lnTo>
                  <a:pt x="0" y="1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4" y="1630911"/>
            <a:ext cx="6046239" cy="7520766"/>
            <a:chOff x="0" y="0"/>
            <a:chExt cx="789829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9829" cy="982449"/>
            </a:xfrm>
            <a:custGeom>
              <a:avLst/>
              <a:gdLst/>
              <a:ahLst/>
              <a:cxnLst/>
              <a:rect r="r" b="b" t="t" l="l"/>
              <a:pathLst>
                <a:path h="982449" w="789829">
                  <a:moveTo>
                    <a:pt x="53779" y="0"/>
                  </a:moveTo>
                  <a:lnTo>
                    <a:pt x="736050" y="0"/>
                  </a:lnTo>
                  <a:cubicBezTo>
                    <a:pt x="765752" y="0"/>
                    <a:pt x="789829" y="24078"/>
                    <a:pt x="789829" y="53779"/>
                  </a:cubicBezTo>
                  <a:lnTo>
                    <a:pt x="789829" y="928670"/>
                  </a:lnTo>
                  <a:cubicBezTo>
                    <a:pt x="789829" y="958371"/>
                    <a:pt x="765752" y="982449"/>
                    <a:pt x="736050" y="982449"/>
                  </a:cubicBezTo>
                  <a:lnTo>
                    <a:pt x="53779" y="982449"/>
                  </a:lnTo>
                  <a:cubicBezTo>
                    <a:pt x="24078" y="982449"/>
                    <a:pt x="0" y="958371"/>
                    <a:pt x="0" y="928670"/>
                  </a:cubicBezTo>
                  <a:lnTo>
                    <a:pt x="0" y="53779"/>
                  </a:lnTo>
                  <a:cubicBezTo>
                    <a:pt x="0" y="24078"/>
                    <a:pt x="24078" y="0"/>
                    <a:pt x="5377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295" r="0" b="-1029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28487" y="7616436"/>
            <a:ext cx="11647809" cy="1059627"/>
            <a:chOff x="0" y="0"/>
            <a:chExt cx="3067736" cy="2790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7736" cy="279079"/>
            </a:xfrm>
            <a:custGeom>
              <a:avLst/>
              <a:gdLst/>
              <a:ahLst/>
              <a:cxnLst/>
              <a:rect r="r" b="b" t="t" l="l"/>
              <a:pathLst>
                <a:path h="279079" w="3067736">
                  <a:moveTo>
                    <a:pt x="53838" y="0"/>
                  </a:moveTo>
                  <a:lnTo>
                    <a:pt x="3013898" y="0"/>
                  </a:lnTo>
                  <a:cubicBezTo>
                    <a:pt x="3028176" y="0"/>
                    <a:pt x="3041870" y="5672"/>
                    <a:pt x="3051967" y="15769"/>
                  </a:cubicBezTo>
                  <a:cubicBezTo>
                    <a:pt x="3062063" y="25865"/>
                    <a:pt x="3067736" y="39559"/>
                    <a:pt x="3067736" y="53838"/>
                  </a:cubicBezTo>
                  <a:lnTo>
                    <a:pt x="3067736" y="225241"/>
                  </a:lnTo>
                  <a:cubicBezTo>
                    <a:pt x="3067736" y="239520"/>
                    <a:pt x="3062063" y="253213"/>
                    <a:pt x="3051967" y="263310"/>
                  </a:cubicBezTo>
                  <a:cubicBezTo>
                    <a:pt x="3041870" y="273407"/>
                    <a:pt x="3028176" y="279079"/>
                    <a:pt x="3013898" y="279079"/>
                  </a:cubicBezTo>
                  <a:lnTo>
                    <a:pt x="53838" y="279079"/>
                  </a:lnTo>
                  <a:cubicBezTo>
                    <a:pt x="39559" y="279079"/>
                    <a:pt x="25865" y="273407"/>
                    <a:pt x="15769" y="263310"/>
                  </a:cubicBezTo>
                  <a:cubicBezTo>
                    <a:pt x="5672" y="253213"/>
                    <a:pt x="0" y="239520"/>
                    <a:pt x="0" y="225241"/>
                  </a:cubicBezTo>
                  <a:lnTo>
                    <a:pt x="0" y="53838"/>
                  </a:lnTo>
                  <a:cubicBezTo>
                    <a:pt x="0" y="39559"/>
                    <a:pt x="5672" y="25865"/>
                    <a:pt x="15769" y="15769"/>
                  </a:cubicBezTo>
                  <a:cubicBezTo>
                    <a:pt x="25865" y="5672"/>
                    <a:pt x="39559" y="0"/>
                    <a:pt x="5383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67736" cy="31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21046" y="2692702"/>
            <a:ext cx="9854097" cy="197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b="true" sz="6986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Company Strategy</a:t>
            </a:r>
          </a:p>
          <a:p>
            <a:pPr algn="l">
              <a:lnSpc>
                <a:spcPts val="7684"/>
              </a:lnSpc>
            </a:pPr>
            <a:r>
              <a:rPr lang="en-US" b="true" sz="6986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Strategic Policy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1046" y="5536216"/>
            <a:ext cx="8972443" cy="11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4"/>
              </a:lnSpc>
            </a:pPr>
            <a:r>
              <a:rPr lang="en-US" sz="1367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 order to enhance business continuity and strategies in the future, the Board of Directors has </a:t>
            </a:r>
          </a:p>
          <a:p>
            <a:pPr algn="l">
              <a:lnSpc>
                <a:spcPts val="1914"/>
              </a:lnSpc>
            </a:pPr>
            <a:r>
              <a:rPr lang="en-US" sz="1367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reaffirmed Borcelle Pride of the Global as Goal 2030. With the scope of Borcelle's businesses and </a:t>
            </a:r>
          </a:p>
          <a:p>
            <a:pPr algn="l">
              <a:lnSpc>
                <a:spcPts val="1914"/>
              </a:lnSpc>
            </a:pPr>
            <a:r>
              <a:rPr lang="en-US" sz="1367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operations across multiple continents, this makes sense; Borcelle aims to be "one of the best </a:t>
            </a:r>
          </a:p>
          <a:p>
            <a:pPr algn="l">
              <a:lnSpc>
                <a:spcPts val="1914"/>
              </a:lnSpc>
            </a:pPr>
            <a:r>
              <a:rPr lang="en-US" sz="1367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managed corporations on the continent.". We must also transform Borcelle into an intelligent and </a:t>
            </a:r>
          </a:p>
          <a:p>
            <a:pPr algn="l">
              <a:lnSpc>
                <a:spcPts val="1914"/>
              </a:lnSpc>
              <a:spcBef>
                <a:spcPct val="0"/>
              </a:spcBef>
            </a:pPr>
            <a:r>
              <a:rPr lang="en-US" sz="1367">
                <a:solidFill>
                  <a:srgbClr val="2B2B2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agile corporation in order to achieve sustainable growth.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82566" y="7863773"/>
            <a:ext cx="564953" cy="56495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266" lIns="57266" bIns="57266" rIns="57266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01659" y="7863773"/>
            <a:ext cx="564953" cy="56495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266" lIns="57266" bIns="57266" rIns="57266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001678" y="7863773"/>
            <a:ext cx="564953" cy="56495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266" lIns="57266" bIns="57266" rIns="57266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152108" y="8013722"/>
            <a:ext cx="264092" cy="265056"/>
          </a:xfrm>
          <a:custGeom>
            <a:avLst/>
            <a:gdLst/>
            <a:ahLst/>
            <a:cxnLst/>
            <a:rect r="r" b="b" t="t" l="l"/>
            <a:pathLst>
              <a:path h="265056" w="264092">
                <a:moveTo>
                  <a:pt x="0" y="0"/>
                </a:moveTo>
                <a:lnTo>
                  <a:pt x="264093" y="0"/>
                </a:lnTo>
                <a:lnTo>
                  <a:pt x="264093" y="265056"/>
                </a:lnTo>
                <a:lnTo>
                  <a:pt x="0" y="265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32679" y="7994793"/>
            <a:ext cx="302914" cy="302914"/>
          </a:xfrm>
          <a:custGeom>
            <a:avLst/>
            <a:gdLst/>
            <a:ahLst/>
            <a:cxnLst/>
            <a:rect r="r" b="b" t="t" l="l"/>
            <a:pathLst>
              <a:path h="302914" w="302914">
                <a:moveTo>
                  <a:pt x="0" y="0"/>
                </a:moveTo>
                <a:lnTo>
                  <a:pt x="302914" y="0"/>
                </a:lnTo>
                <a:lnTo>
                  <a:pt x="302914" y="302914"/>
                </a:lnTo>
                <a:lnTo>
                  <a:pt x="0" y="30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632996" y="8023807"/>
            <a:ext cx="264092" cy="244886"/>
          </a:xfrm>
          <a:custGeom>
            <a:avLst/>
            <a:gdLst/>
            <a:ahLst/>
            <a:cxnLst/>
            <a:rect r="r" b="b" t="t" l="l"/>
            <a:pathLst>
              <a:path h="244886" w="264092">
                <a:moveTo>
                  <a:pt x="0" y="0"/>
                </a:moveTo>
                <a:lnTo>
                  <a:pt x="264093" y="0"/>
                </a:lnTo>
                <a:lnTo>
                  <a:pt x="264093" y="244885"/>
                </a:lnTo>
                <a:lnTo>
                  <a:pt x="0" y="244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25503" y="7863800"/>
            <a:ext cx="2425723" cy="53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4"/>
              </a:lnSpc>
              <a:spcBef>
                <a:spcPct val="0"/>
              </a:spcBef>
            </a:pPr>
            <a:r>
              <a:rPr lang="en-US" b="true" sz="1567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Accelerate Digital</a:t>
            </a:r>
          </a:p>
          <a:p>
            <a:pPr algn="l">
              <a:lnSpc>
                <a:spcPts val="2194"/>
              </a:lnSpc>
              <a:spcBef>
                <a:spcPct val="0"/>
              </a:spcBef>
            </a:pPr>
            <a:r>
              <a:rPr lang="en-US" b="true" sz="1567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Transformation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44597" y="7863800"/>
            <a:ext cx="2627586" cy="53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4"/>
              </a:lnSpc>
            </a:pPr>
            <a:r>
              <a:rPr lang="en-US" sz="1567" b="true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Nurture Innovation</a:t>
            </a:r>
          </a:p>
          <a:p>
            <a:pPr algn="l">
              <a:lnSpc>
                <a:spcPts val="2194"/>
              </a:lnSpc>
              <a:spcBef>
                <a:spcPct val="0"/>
              </a:spcBef>
            </a:pPr>
            <a:r>
              <a:rPr lang="en-US" b="true" sz="1567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Culture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44616" y="7863800"/>
            <a:ext cx="3118849" cy="53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4"/>
              </a:lnSpc>
            </a:pPr>
            <a:r>
              <a:rPr lang="en-US" sz="1567" b="true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Gain Optimal Impact in</a:t>
            </a:r>
          </a:p>
          <a:p>
            <a:pPr algn="l">
              <a:lnSpc>
                <a:spcPts val="2194"/>
              </a:lnSpc>
              <a:spcBef>
                <a:spcPct val="0"/>
              </a:spcBef>
            </a:pPr>
            <a:r>
              <a:rPr lang="en-US" b="true" sz="1567">
                <a:solidFill>
                  <a:srgbClr val="2B2B2B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Public Contribution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33227">
            <a:off x="4244631" y="3889720"/>
            <a:ext cx="10589179" cy="10731946"/>
          </a:xfrm>
          <a:custGeom>
            <a:avLst/>
            <a:gdLst/>
            <a:ahLst/>
            <a:cxnLst/>
            <a:rect r="r" b="b" t="t" l="l"/>
            <a:pathLst>
              <a:path h="10731946" w="10589179">
                <a:moveTo>
                  <a:pt x="0" y="0"/>
                </a:moveTo>
                <a:lnTo>
                  <a:pt x="10589180" y="0"/>
                </a:lnTo>
                <a:lnTo>
                  <a:pt x="10589180" y="10731946"/>
                </a:lnTo>
                <a:lnTo>
                  <a:pt x="0" y="1073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1917" y="2067722"/>
            <a:ext cx="6864379" cy="6394411"/>
            <a:chOff x="0" y="0"/>
            <a:chExt cx="1807902" cy="1684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902" cy="1684125"/>
            </a:xfrm>
            <a:custGeom>
              <a:avLst/>
              <a:gdLst/>
              <a:ahLst/>
              <a:cxnLst/>
              <a:rect r="r" b="b" t="t" l="l"/>
              <a:pathLst>
                <a:path h="1684125" w="1807902">
                  <a:moveTo>
                    <a:pt x="57520" y="0"/>
                  </a:moveTo>
                  <a:lnTo>
                    <a:pt x="1750382" y="0"/>
                  </a:lnTo>
                  <a:cubicBezTo>
                    <a:pt x="1765638" y="0"/>
                    <a:pt x="1780268" y="6060"/>
                    <a:pt x="1791055" y="16847"/>
                  </a:cubicBezTo>
                  <a:cubicBezTo>
                    <a:pt x="1801842" y="27634"/>
                    <a:pt x="1807902" y="42265"/>
                    <a:pt x="1807902" y="57520"/>
                  </a:cubicBezTo>
                  <a:lnTo>
                    <a:pt x="1807902" y="1626605"/>
                  </a:lnTo>
                  <a:cubicBezTo>
                    <a:pt x="1807902" y="1641860"/>
                    <a:pt x="1801842" y="1656491"/>
                    <a:pt x="1791055" y="1667277"/>
                  </a:cubicBezTo>
                  <a:cubicBezTo>
                    <a:pt x="1780268" y="1678065"/>
                    <a:pt x="1765638" y="1684125"/>
                    <a:pt x="1750382" y="1684125"/>
                  </a:cubicBezTo>
                  <a:lnTo>
                    <a:pt x="57520" y="1684125"/>
                  </a:lnTo>
                  <a:cubicBezTo>
                    <a:pt x="42265" y="1684125"/>
                    <a:pt x="27634" y="1678065"/>
                    <a:pt x="16847" y="1667277"/>
                  </a:cubicBezTo>
                  <a:cubicBezTo>
                    <a:pt x="6060" y="1656491"/>
                    <a:pt x="0" y="1641860"/>
                    <a:pt x="0" y="1626605"/>
                  </a:cubicBezTo>
                  <a:lnTo>
                    <a:pt x="0" y="57520"/>
                  </a:lnTo>
                  <a:cubicBezTo>
                    <a:pt x="0" y="42265"/>
                    <a:pt x="6060" y="27634"/>
                    <a:pt x="16847" y="16847"/>
                  </a:cubicBezTo>
                  <a:cubicBezTo>
                    <a:pt x="27634" y="6060"/>
                    <a:pt x="42265" y="0"/>
                    <a:pt x="57520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7902" cy="1722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14060" y="2184012"/>
            <a:ext cx="6655046" cy="61706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289748" y="3682118"/>
            <a:ext cx="2045526" cy="2319300"/>
            <a:chOff x="0" y="0"/>
            <a:chExt cx="538739" cy="610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8739" cy="610845"/>
            </a:xfrm>
            <a:custGeom>
              <a:avLst/>
              <a:gdLst/>
              <a:ahLst/>
              <a:cxnLst/>
              <a:rect r="r" b="b" t="t" l="l"/>
              <a:pathLst>
                <a:path h="610845" w="538739">
                  <a:moveTo>
                    <a:pt x="143823" y="0"/>
                  </a:moveTo>
                  <a:lnTo>
                    <a:pt x="394917" y="0"/>
                  </a:lnTo>
                  <a:cubicBezTo>
                    <a:pt x="433061" y="0"/>
                    <a:pt x="469643" y="15153"/>
                    <a:pt x="496615" y="42125"/>
                  </a:cubicBezTo>
                  <a:cubicBezTo>
                    <a:pt x="523587" y="69097"/>
                    <a:pt x="538739" y="105679"/>
                    <a:pt x="538739" y="143823"/>
                  </a:cubicBezTo>
                  <a:lnTo>
                    <a:pt x="538739" y="467022"/>
                  </a:lnTo>
                  <a:cubicBezTo>
                    <a:pt x="538739" y="505166"/>
                    <a:pt x="523587" y="541748"/>
                    <a:pt x="496615" y="568720"/>
                  </a:cubicBezTo>
                  <a:cubicBezTo>
                    <a:pt x="469643" y="595692"/>
                    <a:pt x="433061" y="610845"/>
                    <a:pt x="394917" y="610845"/>
                  </a:cubicBezTo>
                  <a:lnTo>
                    <a:pt x="143823" y="610845"/>
                  </a:lnTo>
                  <a:cubicBezTo>
                    <a:pt x="64392" y="610845"/>
                    <a:pt x="0" y="546453"/>
                    <a:pt x="0" y="467022"/>
                  </a:cubicBezTo>
                  <a:lnTo>
                    <a:pt x="0" y="143823"/>
                  </a:lnTo>
                  <a:cubicBezTo>
                    <a:pt x="0" y="105679"/>
                    <a:pt x="15153" y="69097"/>
                    <a:pt x="42125" y="42125"/>
                  </a:cubicBezTo>
                  <a:cubicBezTo>
                    <a:pt x="69097" y="15153"/>
                    <a:pt x="105679" y="0"/>
                    <a:pt x="143823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38739" cy="648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19416" y="4594286"/>
            <a:ext cx="1278840" cy="127884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2647" y="8500019"/>
            <a:ext cx="3468688" cy="95389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-1187103">
            <a:off x="8254502" y="6301295"/>
            <a:ext cx="833395" cy="8333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14041" y="7133540"/>
            <a:ext cx="770761" cy="77076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52148" y="7357566"/>
            <a:ext cx="294546" cy="322709"/>
          </a:xfrm>
          <a:custGeom>
            <a:avLst/>
            <a:gdLst/>
            <a:ahLst/>
            <a:cxnLst/>
            <a:rect r="r" b="b" t="t" l="l"/>
            <a:pathLst>
              <a:path h="322709" w="294546">
                <a:moveTo>
                  <a:pt x="0" y="0"/>
                </a:moveTo>
                <a:lnTo>
                  <a:pt x="294546" y="0"/>
                </a:lnTo>
                <a:lnTo>
                  <a:pt x="294546" y="322709"/>
                </a:lnTo>
                <a:lnTo>
                  <a:pt x="0" y="322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1704" y="4916799"/>
            <a:ext cx="5720186" cy="89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2"/>
              </a:lnSpc>
            </a:pPr>
            <a:r>
              <a:rPr lang="en-US" sz="126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Describe how to monetize, who your customers are, distribution </a:t>
            </a:r>
          </a:p>
          <a:p>
            <a:pPr algn="l">
              <a:lnSpc>
                <a:spcPts val="1772"/>
              </a:lnSpc>
            </a:pPr>
            <a:r>
              <a:rPr lang="en-US" sz="126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channels, or fee structure. To determine how this business will </a:t>
            </a:r>
          </a:p>
          <a:p>
            <a:pPr algn="l">
              <a:lnSpc>
                <a:spcPts val="1772"/>
              </a:lnSpc>
            </a:pPr>
            <a:r>
              <a:rPr lang="en-US" sz="126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survive with your product or service and how your company will </a:t>
            </a:r>
          </a:p>
          <a:p>
            <a:pPr algn="l">
              <a:lnSpc>
                <a:spcPts val="1772"/>
              </a:lnSpc>
            </a:pPr>
            <a:r>
              <a:rPr lang="en-US" sz="1265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make money and achieve its goals.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704" y="1679068"/>
            <a:ext cx="7274312" cy="267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sz="9773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</a:t>
            </a:r>
          </a:p>
          <a:p>
            <a:pPr algn="l">
              <a:lnSpc>
                <a:spcPts val="10359"/>
              </a:lnSpc>
            </a:pPr>
            <a:r>
              <a:rPr lang="en-US" sz="9773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704" y="7976541"/>
            <a:ext cx="3221020" cy="6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8"/>
              </a:lnSpc>
            </a:pPr>
            <a:r>
              <a:rPr lang="en-US" sz="392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67% - 82%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97926" y="4038814"/>
            <a:ext cx="162916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7 :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704" y="7471296"/>
            <a:ext cx="3344294" cy="38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310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Yearly Developing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9549" y="3878912"/>
            <a:ext cx="905923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Ratio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2426">
            <a:off x="4062687" y="3614266"/>
            <a:ext cx="7588879" cy="9315956"/>
          </a:xfrm>
          <a:custGeom>
            <a:avLst/>
            <a:gdLst/>
            <a:ahLst/>
            <a:cxnLst/>
            <a:rect r="r" b="b" t="t" l="l"/>
            <a:pathLst>
              <a:path h="9315956" w="7588879">
                <a:moveTo>
                  <a:pt x="0" y="0"/>
                </a:moveTo>
                <a:lnTo>
                  <a:pt x="7588879" y="0"/>
                </a:lnTo>
                <a:lnTo>
                  <a:pt x="7588879" y="9315956"/>
                </a:lnTo>
                <a:lnTo>
                  <a:pt x="0" y="931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57127" y="2807238"/>
            <a:ext cx="9719169" cy="5465006"/>
            <a:chOff x="0" y="0"/>
            <a:chExt cx="2390557" cy="1344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0557" cy="1344190"/>
            </a:xfrm>
            <a:custGeom>
              <a:avLst/>
              <a:gdLst/>
              <a:ahLst/>
              <a:cxnLst/>
              <a:rect r="r" b="b" t="t" l="l"/>
              <a:pathLst>
                <a:path h="1344190" w="2390557">
                  <a:moveTo>
                    <a:pt x="40625" y="0"/>
                  </a:moveTo>
                  <a:lnTo>
                    <a:pt x="2349933" y="0"/>
                  </a:lnTo>
                  <a:cubicBezTo>
                    <a:pt x="2360707" y="0"/>
                    <a:pt x="2371040" y="4280"/>
                    <a:pt x="2378658" y="11899"/>
                  </a:cubicBezTo>
                  <a:cubicBezTo>
                    <a:pt x="2386277" y="19517"/>
                    <a:pt x="2390557" y="29850"/>
                    <a:pt x="2390557" y="40625"/>
                  </a:cubicBezTo>
                  <a:lnTo>
                    <a:pt x="2390557" y="1303565"/>
                  </a:lnTo>
                  <a:cubicBezTo>
                    <a:pt x="2390557" y="1314340"/>
                    <a:pt x="2386277" y="1324673"/>
                    <a:pt x="2378658" y="1332291"/>
                  </a:cubicBezTo>
                  <a:cubicBezTo>
                    <a:pt x="2371040" y="1339910"/>
                    <a:pt x="2360707" y="1344190"/>
                    <a:pt x="2349933" y="1344190"/>
                  </a:cubicBezTo>
                  <a:lnTo>
                    <a:pt x="40625" y="1344190"/>
                  </a:lnTo>
                  <a:cubicBezTo>
                    <a:pt x="29850" y="1344190"/>
                    <a:pt x="19517" y="1339910"/>
                    <a:pt x="11899" y="1332291"/>
                  </a:cubicBezTo>
                  <a:cubicBezTo>
                    <a:pt x="4280" y="1324673"/>
                    <a:pt x="0" y="1314340"/>
                    <a:pt x="0" y="1303565"/>
                  </a:cubicBezTo>
                  <a:lnTo>
                    <a:pt x="0" y="40625"/>
                  </a:lnTo>
                  <a:cubicBezTo>
                    <a:pt x="0" y="29850"/>
                    <a:pt x="4280" y="19517"/>
                    <a:pt x="11899" y="11899"/>
                  </a:cubicBezTo>
                  <a:cubicBezTo>
                    <a:pt x="19517" y="4280"/>
                    <a:pt x="29850" y="0"/>
                    <a:pt x="40625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90557" cy="138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1704" y="7227592"/>
            <a:ext cx="5379978" cy="1800694"/>
            <a:chOff x="0" y="0"/>
            <a:chExt cx="1416949" cy="4742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949" cy="474257"/>
            </a:xfrm>
            <a:custGeom>
              <a:avLst/>
              <a:gdLst/>
              <a:ahLst/>
              <a:cxnLst/>
              <a:rect r="r" b="b" t="t" l="l"/>
              <a:pathLst>
                <a:path h="474257" w="1416949">
                  <a:moveTo>
                    <a:pt x="54683" y="0"/>
                  </a:moveTo>
                  <a:lnTo>
                    <a:pt x="1362266" y="0"/>
                  </a:lnTo>
                  <a:cubicBezTo>
                    <a:pt x="1376769" y="0"/>
                    <a:pt x="1390678" y="5761"/>
                    <a:pt x="1400933" y="16016"/>
                  </a:cubicBezTo>
                  <a:cubicBezTo>
                    <a:pt x="1411188" y="26271"/>
                    <a:pt x="1416949" y="40180"/>
                    <a:pt x="1416949" y="54683"/>
                  </a:cubicBezTo>
                  <a:lnTo>
                    <a:pt x="1416949" y="419574"/>
                  </a:lnTo>
                  <a:cubicBezTo>
                    <a:pt x="1416949" y="434077"/>
                    <a:pt x="1411188" y="447986"/>
                    <a:pt x="1400933" y="458241"/>
                  </a:cubicBezTo>
                  <a:cubicBezTo>
                    <a:pt x="1390678" y="468496"/>
                    <a:pt x="1376769" y="474257"/>
                    <a:pt x="1362266" y="474257"/>
                  </a:cubicBezTo>
                  <a:lnTo>
                    <a:pt x="54683" y="474257"/>
                  </a:lnTo>
                  <a:cubicBezTo>
                    <a:pt x="40180" y="474257"/>
                    <a:pt x="26271" y="468496"/>
                    <a:pt x="16016" y="458241"/>
                  </a:cubicBezTo>
                  <a:cubicBezTo>
                    <a:pt x="5761" y="447986"/>
                    <a:pt x="0" y="434077"/>
                    <a:pt x="0" y="419574"/>
                  </a:cubicBezTo>
                  <a:lnTo>
                    <a:pt x="0" y="54683"/>
                  </a:lnTo>
                  <a:cubicBezTo>
                    <a:pt x="0" y="40180"/>
                    <a:pt x="5761" y="26271"/>
                    <a:pt x="16016" y="16016"/>
                  </a:cubicBezTo>
                  <a:cubicBezTo>
                    <a:pt x="26271" y="5761"/>
                    <a:pt x="40180" y="0"/>
                    <a:pt x="54683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949" cy="51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058199" y="7904207"/>
            <a:ext cx="1413044" cy="44746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82816" y="7904207"/>
            <a:ext cx="1413044" cy="447464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02189" y="3274436"/>
            <a:ext cx="8429044" cy="4530611"/>
          </a:xfrm>
          <a:custGeom>
            <a:avLst/>
            <a:gdLst/>
            <a:ahLst/>
            <a:cxnLst/>
            <a:rect r="r" b="b" t="t" l="l"/>
            <a:pathLst>
              <a:path h="4530611" w="8429044">
                <a:moveTo>
                  <a:pt x="0" y="0"/>
                </a:moveTo>
                <a:lnTo>
                  <a:pt x="8429045" y="0"/>
                </a:lnTo>
                <a:lnTo>
                  <a:pt x="8429045" y="4530611"/>
                </a:lnTo>
                <a:lnTo>
                  <a:pt x="0" y="453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3087" y="5095820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7" y="0"/>
                </a:lnTo>
                <a:lnTo>
                  <a:pt x="109547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6187" y="4900174"/>
            <a:ext cx="6552320" cy="52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focus of the company on digitalization has been to move</a:t>
            </a:r>
          </a:p>
          <a:p>
            <a:pPr algn="l">
              <a:lnSpc>
                <a:spcPts val="2165"/>
              </a:lnSpc>
            </a:pPr>
            <a:r>
              <a:rPr lang="en-US" sz="1547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company forward with its business in the past few years.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704" y="1777003"/>
            <a:ext cx="7487796" cy="263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0"/>
              </a:lnSpc>
            </a:pPr>
            <a:r>
              <a:rPr lang="en-US" sz="9523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Company Network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6675" y="7535154"/>
            <a:ext cx="1607782" cy="87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1"/>
              </a:lnSpc>
            </a:pPr>
            <a:r>
              <a:rPr lang="en-US" b="true" sz="5793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6675" y="8337555"/>
            <a:ext cx="1324949" cy="29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73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30853" y="7535154"/>
            <a:ext cx="1693309" cy="87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1"/>
              </a:lnSpc>
            </a:pPr>
            <a:r>
              <a:rPr lang="en-US" b="true" sz="5793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78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30853" y="8337555"/>
            <a:ext cx="1693309" cy="29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73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Service Points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195433" y="4478603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405195" y="5012371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7" y="0"/>
                </a:lnTo>
                <a:lnTo>
                  <a:pt x="109547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312872" y="6445872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60213" y="6961308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990020" y="6612771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81771" y="5262892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37328" y="5262719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607165" y="4626452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768837" y="6794409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7" y="0"/>
                </a:lnTo>
                <a:lnTo>
                  <a:pt x="109547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284846" y="5262892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023018" y="5095820"/>
            <a:ext cx="109546" cy="166899"/>
          </a:xfrm>
          <a:custGeom>
            <a:avLst/>
            <a:gdLst/>
            <a:ahLst/>
            <a:cxnLst/>
            <a:rect r="r" b="b" t="t" l="l"/>
            <a:pathLst>
              <a:path h="166899" w="109546">
                <a:moveTo>
                  <a:pt x="0" y="0"/>
                </a:moveTo>
                <a:lnTo>
                  <a:pt x="109546" y="0"/>
                </a:lnTo>
                <a:lnTo>
                  <a:pt x="109546" y="166899"/>
                </a:lnTo>
                <a:lnTo>
                  <a:pt x="0" y="16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8755">
            <a:off x="6256218" y="2237233"/>
            <a:ext cx="14736981" cy="12739482"/>
          </a:xfrm>
          <a:custGeom>
            <a:avLst/>
            <a:gdLst/>
            <a:ahLst/>
            <a:cxnLst/>
            <a:rect r="r" b="b" t="t" l="l"/>
            <a:pathLst>
              <a:path h="12739482" w="14736981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65664" y="2728550"/>
            <a:ext cx="7433248" cy="5177664"/>
            <a:chOff x="0" y="0"/>
            <a:chExt cx="1957728" cy="1363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7728" cy="1363665"/>
            </a:xfrm>
            <a:custGeom>
              <a:avLst/>
              <a:gdLst/>
              <a:ahLst/>
              <a:cxnLst/>
              <a:rect r="r" b="b" t="t" l="l"/>
              <a:pathLst>
                <a:path h="1363665" w="1957728">
                  <a:moveTo>
                    <a:pt x="53118" y="0"/>
                  </a:moveTo>
                  <a:lnTo>
                    <a:pt x="1904610" y="0"/>
                  </a:lnTo>
                  <a:cubicBezTo>
                    <a:pt x="1933946" y="0"/>
                    <a:pt x="1957728" y="23782"/>
                    <a:pt x="1957728" y="53118"/>
                  </a:cubicBezTo>
                  <a:lnTo>
                    <a:pt x="1957728" y="1310547"/>
                  </a:lnTo>
                  <a:cubicBezTo>
                    <a:pt x="1957728" y="1339883"/>
                    <a:pt x="1933946" y="1363665"/>
                    <a:pt x="1904610" y="1363665"/>
                  </a:cubicBezTo>
                  <a:lnTo>
                    <a:pt x="53118" y="1363665"/>
                  </a:lnTo>
                  <a:cubicBezTo>
                    <a:pt x="23782" y="1363665"/>
                    <a:pt x="0" y="1339883"/>
                    <a:pt x="0" y="1310547"/>
                  </a:cubicBezTo>
                  <a:lnTo>
                    <a:pt x="0" y="53118"/>
                  </a:lnTo>
                  <a:cubicBezTo>
                    <a:pt x="0" y="23782"/>
                    <a:pt x="23782" y="0"/>
                    <a:pt x="53118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57728" cy="14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81430" y="2710728"/>
            <a:ext cx="7223887" cy="526156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1704" y="6960272"/>
            <a:ext cx="7266938" cy="79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 2032, non-current assets decreased 4% from 24 million USD in</a:t>
            </a:r>
          </a:p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2019. This was mainly due to a 27% decrease in investments in joint</a:t>
            </a:r>
          </a:p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ventures and associates to 8 million USD.</a:t>
            </a:r>
          </a:p>
        </p:txBody>
      </p:sp>
      <p:grpSp>
        <p:nvGrpSpPr>
          <p:cNvPr name="Group 8" id="8"/>
          <p:cNvGrpSpPr/>
          <p:nvPr/>
        </p:nvGrpSpPr>
        <p:grpSpPr>
          <a:xfrm rot="-1187103">
            <a:off x="10142912" y="8986877"/>
            <a:ext cx="542845" cy="5428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4495" y="54495"/>
              <a:ext cx="703810" cy="703810"/>
            </a:xfrm>
            <a:custGeom>
              <a:avLst/>
              <a:gdLst/>
              <a:ahLst/>
              <a:cxnLst/>
              <a:rect r="r" b="b" t="t" l="l"/>
              <a:pathLst>
                <a:path h="703810" w="703810">
                  <a:moveTo>
                    <a:pt x="388094" y="23047"/>
                  </a:moveTo>
                  <a:lnTo>
                    <a:pt x="445032" y="145048"/>
                  </a:lnTo>
                  <a:cubicBezTo>
                    <a:pt x="468409" y="195138"/>
                    <a:pt x="508672" y="235401"/>
                    <a:pt x="558762" y="258778"/>
                  </a:cubicBezTo>
                  <a:lnTo>
                    <a:pt x="680763" y="315716"/>
                  </a:lnTo>
                  <a:cubicBezTo>
                    <a:pt x="694823" y="322278"/>
                    <a:pt x="703810" y="336389"/>
                    <a:pt x="703810" y="351905"/>
                  </a:cubicBezTo>
                  <a:cubicBezTo>
                    <a:pt x="703810" y="367421"/>
                    <a:pt x="694823" y="381532"/>
                    <a:pt x="680763" y="388094"/>
                  </a:cubicBezTo>
                  <a:lnTo>
                    <a:pt x="558762" y="445032"/>
                  </a:lnTo>
                  <a:cubicBezTo>
                    <a:pt x="508672" y="468409"/>
                    <a:pt x="468409" y="508672"/>
                    <a:pt x="445032" y="558762"/>
                  </a:cubicBezTo>
                  <a:lnTo>
                    <a:pt x="388094" y="680763"/>
                  </a:lnTo>
                  <a:cubicBezTo>
                    <a:pt x="381532" y="694823"/>
                    <a:pt x="367421" y="703810"/>
                    <a:pt x="351905" y="703810"/>
                  </a:cubicBezTo>
                  <a:cubicBezTo>
                    <a:pt x="336389" y="703810"/>
                    <a:pt x="322278" y="694823"/>
                    <a:pt x="315716" y="680763"/>
                  </a:cubicBezTo>
                  <a:lnTo>
                    <a:pt x="258778" y="558762"/>
                  </a:lnTo>
                  <a:cubicBezTo>
                    <a:pt x="235401" y="508672"/>
                    <a:pt x="195138" y="468409"/>
                    <a:pt x="145048" y="445032"/>
                  </a:cubicBezTo>
                  <a:lnTo>
                    <a:pt x="23047" y="388094"/>
                  </a:lnTo>
                  <a:cubicBezTo>
                    <a:pt x="8987" y="381532"/>
                    <a:pt x="0" y="367421"/>
                    <a:pt x="0" y="351905"/>
                  </a:cubicBezTo>
                  <a:cubicBezTo>
                    <a:pt x="0" y="336389"/>
                    <a:pt x="8987" y="322278"/>
                    <a:pt x="23047" y="315716"/>
                  </a:cubicBezTo>
                  <a:lnTo>
                    <a:pt x="145048" y="258778"/>
                  </a:lnTo>
                  <a:cubicBezTo>
                    <a:pt x="195138" y="235401"/>
                    <a:pt x="235401" y="195138"/>
                    <a:pt x="258778" y="145048"/>
                  </a:cubicBezTo>
                  <a:lnTo>
                    <a:pt x="315716" y="23047"/>
                  </a:lnTo>
                  <a:cubicBezTo>
                    <a:pt x="322278" y="8987"/>
                    <a:pt x="336389" y="0"/>
                    <a:pt x="351905" y="0"/>
                  </a:cubicBezTo>
                  <a:cubicBezTo>
                    <a:pt x="367421" y="0"/>
                    <a:pt x="381532" y="8987"/>
                    <a:pt x="388094" y="23047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1704" y="8834814"/>
            <a:ext cx="770761" cy="7707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45906" y="9078542"/>
            <a:ext cx="302356" cy="302356"/>
          </a:xfrm>
          <a:custGeom>
            <a:avLst/>
            <a:gdLst/>
            <a:ahLst/>
            <a:cxnLst/>
            <a:rect r="r" b="b" t="t" l="l"/>
            <a:pathLst>
              <a:path h="302356" w="302356">
                <a:moveTo>
                  <a:pt x="0" y="0"/>
                </a:moveTo>
                <a:lnTo>
                  <a:pt x="302356" y="0"/>
                </a:lnTo>
                <a:lnTo>
                  <a:pt x="302356" y="302356"/>
                </a:lnTo>
                <a:lnTo>
                  <a:pt x="0" y="302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1704" y="1962675"/>
            <a:ext cx="863794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5"/>
              </a:lnSpc>
            </a:pPr>
            <a:r>
              <a:rPr lang="en-US" sz="6512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Consolidated</a:t>
            </a:r>
          </a:p>
          <a:p>
            <a:pPr algn="l">
              <a:lnSpc>
                <a:spcPts val="7815"/>
              </a:lnSpc>
            </a:pPr>
            <a:r>
              <a:rPr lang="en-US" sz="6512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Statements of</a:t>
            </a:r>
          </a:p>
          <a:p>
            <a:pPr algn="l">
              <a:lnSpc>
                <a:spcPts val="7815"/>
              </a:lnSpc>
            </a:pPr>
            <a:r>
              <a:rPr lang="en-US" sz="6512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 Position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704" y="5806118"/>
            <a:ext cx="7266938" cy="79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During 2031, current assets increased 3% from 1.9 million USD in 2020</a:t>
            </a:r>
          </a:p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2.1 million USD. The increase was mainly due to a 95% increase in </a:t>
            </a:r>
          </a:p>
          <a:p>
            <a:pPr algn="l">
              <a:lnSpc>
                <a:spcPts val="2102"/>
              </a:lnSpc>
            </a:pPr>
            <a:r>
              <a:rPr lang="en-US" sz="1502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cash and cash equivalents to 4.5 million USD.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018448" y="6980073"/>
            <a:ext cx="1294433" cy="12944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222759" y="7184383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7160902" y="9387963"/>
            <a:ext cx="402200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01869" y="1525691"/>
            <a:ext cx="2778716" cy="956839"/>
            <a:chOff x="0" y="0"/>
            <a:chExt cx="10992977" cy="378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92977" cy="3785386"/>
            </a:xfrm>
            <a:custGeom>
              <a:avLst/>
              <a:gdLst/>
              <a:ahLst/>
              <a:cxnLst/>
              <a:rect r="r" b="b" t="t" l="l"/>
              <a:pathLst>
                <a:path h="3785386" w="10992977">
                  <a:moveTo>
                    <a:pt x="0" y="0"/>
                  </a:moveTo>
                  <a:lnTo>
                    <a:pt x="10992977" y="0"/>
                  </a:lnTo>
                  <a:lnTo>
                    <a:pt x="10992977" y="3785386"/>
                  </a:lnTo>
                  <a:lnTo>
                    <a:pt x="0" y="3785386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80584" y="1525691"/>
            <a:ext cx="2778716" cy="956839"/>
            <a:chOff x="0" y="0"/>
            <a:chExt cx="10992977" cy="37853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92977" cy="3785386"/>
            </a:xfrm>
            <a:custGeom>
              <a:avLst/>
              <a:gdLst/>
              <a:ahLst/>
              <a:cxnLst/>
              <a:rect r="r" b="b" t="t" l="l"/>
              <a:pathLst>
                <a:path h="3785386" w="10992977">
                  <a:moveTo>
                    <a:pt x="0" y="0"/>
                  </a:moveTo>
                  <a:lnTo>
                    <a:pt x="10992977" y="0"/>
                  </a:lnTo>
                  <a:lnTo>
                    <a:pt x="10992977" y="3785386"/>
                  </a:lnTo>
                  <a:lnTo>
                    <a:pt x="0" y="3785386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8923153" y="4529537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923153" y="3580206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23153" y="2487928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923153" y="5478869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923153" y="5852613"/>
            <a:ext cx="268130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Financing Receivables - net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923153" y="6428201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923153" y="7377533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923153" y="8326865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923153" y="9273627"/>
            <a:ext cx="8336147" cy="0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707266" y="3585603"/>
            <a:ext cx="0" cy="5693421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4487149" y="3585603"/>
            <a:ext cx="0" cy="5693421"/>
          </a:xfrm>
          <a:prstGeom prst="line">
            <a:avLst/>
          </a:prstGeom>
          <a:ln cap="flat" w="952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9351320">
            <a:off x="-4169265" y="3913051"/>
            <a:ext cx="10589179" cy="10731946"/>
          </a:xfrm>
          <a:custGeom>
            <a:avLst/>
            <a:gdLst/>
            <a:ahLst/>
            <a:cxnLst/>
            <a:rect r="r" b="b" t="t" l="l"/>
            <a:pathLst>
              <a:path h="10731946" w="10589179">
                <a:moveTo>
                  <a:pt x="0" y="0"/>
                </a:moveTo>
                <a:lnTo>
                  <a:pt x="10589179" y="0"/>
                </a:lnTo>
                <a:lnTo>
                  <a:pt x="10589179" y="10731946"/>
                </a:lnTo>
                <a:lnTo>
                  <a:pt x="0" y="1073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135853" y="4949838"/>
            <a:ext cx="4533938" cy="3715236"/>
            <a:chOff x="0" y="0"/>
            <a:chExt cx="702426" cy="5755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2426" cy="575587"/>
            </a:xfrm>
            <a:custGeom>
              <a:avLst/>
              <a:gdLst/>
              <a:ahLst/>
              <a:cxnLst/>
              <a:rect r="r" b="b" t="t" l="l"/>
              <a:pathLst>
                <a:path h="575587" w="702426">
                  <a:moveTo>
                    <a:pt x="71717" y="0"/>
                  </a:moveTo>
                  <a:lnTo>
                    <a:pt x="630709" y="0"/>
                  </a:lnTo>
                  <a:cubicBezTo>
                    <a:pt x="649729" y="0"/>
                    <a:pt x="667971" y="7556"/>
                    <a:pt x="681420" y="21005"/>
                  </a:cubicBezTo>
                  <a:cubicBezTo>
                    <a:pt x="694870" y="34455"/>
                    <a:pt x="702426" y="52697"/>
                    <a:pt x="702426" y="71717"/>
                  </a:cubicBezTo>
                  <a:lnTo>
                    <a:pt x="702426" y="503870"/>
                  </a:lnTo>
                  <a:cubicBezTo>
                    <a:pt x="702426" y="522891"/>
                    <a:pt x="694870" y="541132"/>
                    <a:pt x="681420" y="554582"/>
                  </a:cubicBezTo>
                  <a:cubicBezTo>
                    <a:pt x="667971" y="568031"/>
                    <a:pt x="649729" y="575587"/>
                    <a:pt x="630709" y="575587"/>
                  </a:cubicBezTo>
                  <a:lnTo>
                    <a:pt x="71717" y="575587"/>
                  </a:lnTo>
                  <a:cubicBezTo>
                    <a:pt x="52697" y="575587"/>
                    <a:pt x="34455" y="568031"/>
                    <a:pt x="21005" y="554582"/>
                  </a:cubicBezTo>
                  <a:cubicBezTo>
                    <a:pt x="7556" y="541132"/>
                    <a:pt x="0" y="522891"/>
                    <a:pt x="0" y="503870"/>
                  </a:cubicBezTo>
                  <a:lnTo>
                    <a:pt x="0" y="71717"/>
                  </a:lnTo>
                  <a:cubicBezTo>
                    <a:pt x="0" y="52697"/>
                    <a:pt x="7556" y="34455"/>
                    <a:pt x="21005" y="21005"/>
                  </a:cubicBezTo>
                  <a:cubicBezTo>
                    <a:pt x="34455" y="7556"/>
                    <a:pt x="52697" y="0"/>
                    <a:pt x="71717" y="0"/>
                  </a:cubicBezTo>
                  <a:close/>
                </a:path>
              </a:pathLst>
            </a:custGeom>
            <a:blipFill>
              <a:blip r:embed="rId4"/>
              <a:stretch>
                <a:fillRect l="-11495" t="0" r="-1149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11704" y="3573936"/>
            <a:ext cx="6426244" cy="51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513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focus of the company on digitalization has been to move </a:t>
            </a:r>
          </a:p>
          <a:p>
            <a:pPr algn="l">
              <a:lnSpc>
                <a:spcPts val="2119"/>
              </a:lnSpc>
            </a:pPr>
            <a:r>
              <a:rPr lang="en-US" sz="1513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company forward with its business in the past few years.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704" y="1415918"/>
            <a:ext cx="651456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Assets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23153" y="1624663"/>
            <a:ext cx="2232299" cy="71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</a:pPr>
            <a:r>
              <a:rPr lang="en-US" sz="137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Consolidated Statement </a:t>
            </a:r>
          </a:p>
          <a:p>
            <a:pPr algn="l">
              <a:lnSpc>
                <a:spcPts val="1929"/>
              </a:lnSpc>
            </a:pPr>
            <a:r>
              <a:rPr lang="en-US" sz="137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of Financial Position </a:t>
            </a:r>
          </a:p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sz="1378" b="true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(Million USD)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5824" y="1627581"/>
            <a:ext cx="2390805" cy="23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As at 31 December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94265" y="2100211"/>
            <a:ext cx="667979" cy="23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2030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63172" y="2100211"/>
            <a:ext cx="667979" cy="23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2031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146907" y="1627581"/>
            <a:ext cx="1673761" cy="23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Change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4447" y="2100211"/>
            <a:ext cx="667979" cy="24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USD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83280" y="2100211"/>
            <a:ext cx="667979" cy="23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23153" y="2791082"/>
            <a:ext cx="3105787" cy="4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  <a:spcBef>
                <a:spcPct val="0"/>
              </a:spcBef>
            </a:pPr>
            <a:r>
              <a:rPr lang="en-US" b="true" sz="261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Current Assets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23153" y="3954644"/>
            <a:ext cx="268130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Cash &amp; Cash Equivalents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83280" y="3954018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42%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23153" y="4903281"/>
            <a:ext cx="268130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Trade Receivables - net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83280" y="4903350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16%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283280" y="5852682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8%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23153" y="6801945"/>
            <a:ext cx="1674033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Inventories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283280" y="6802014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3%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23153" y="7751277"/>
            <a:ext cx="223229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Other Current Assets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283280" y="7751346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2%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23153" y="8700609"/>
            <a:ext cx="2330951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Total Current Assets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283280" y="8700678"/>
            <a:ext cx="667979" cy="23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b="true" sz="1378">
                <a:solidFill>
                  <a:srgbClr val="323232"/>
                </a:solidFill>
                <a:latin typeface="Bricolage Grotesque Ultra-Bold"/>
                <a:ea typeface="Bricolage Grotesque Ultra-Bold"/>
                <a:cs typeface="Bricolage Grotesque Ultra-Bold"/>
                <a:sym typeface="Bricolage Grotesque Ultra-Bold"/>
              </a:rPr>
              <a:t>72%</a:t>
            </a:r>
          </a:p>
        </p:txBody>
      </p:sp>
      <p:grpSp>
        <p:nvGrpSpPr>
          <p:cNvPr name="Group 41" id="41"/>
          <p:cNvGrpSpPr/>
          <p:nvPr/>
        </p:nvGrpSpPr>
        <p:grpSpPr>
          <a:xfrm rot="-1187103">
            <a:off x="7180814" y="4829191"/>
            <a:ext cx="570028" cy="57002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0546" y="60546"/>
              <a:ext cx="691708" cy="691708"/>
            </a:xfrm>
            <a:custGeom>
              <a:avLst/>
              <a:gdLst/>
              <a:ahLst/>
              <a:cxnLst/>
              <a:rect r="r" b="b" t="t" l="l"/>
              <a:pathLst>
                <a:path h="691708" w="691708">
                  <a:moveTo>
                    <a:pt x="386061" y="25605"/>
                  </a:moveTo>
                  <a:lnTo>
                    <a:pt x="434963" y="130388"/>
                  </a:lnTo>
                  <a:cubicBezTo>
                    <a:pt x="460935" y="186039"/>
                    <a:pt x="505669" y="230773"/>
                    <a:pt x="561320" y="256745"/>
                  </a:cubicBezTo>
                  <a:lnTo>
                    <a:pt x="666103" y="305647"/>
                  </a:lnTo>
                  <a:cubicBezTo>
                    <a:pt x="681724" y="312938"/>
                    <a:pt x="691708" y="328616"/>
                    <a:pt x="691708" y="345854"/>
                  </a:cubicBezTo>
                  <a:cubicBezTo>
                    <a:pt x="691708" y="363092"/>
                    <a:pt x="681724" y="378770"/>
                    <a:pt x="666103" y="386061"/>
                  </a:cubicBezTo>
                  <a:lnTo>
                    <a:pt x="561320" y="434963"/>
                  </a:lnTo>
                  <a:cubicBezTo>
                    <a:pt x="505669" y="460935"/>
                    <a:pt x="460935" y="505669"/>
                    <a:pt x="434963" y="561320"/>
                  </a:cubicBezTo>
                  <a:lnTo>
                    <a:pt x="386061" y="666103"/>
                  </a:lnTo>
                  <a:cubicBezTo>
                    <a:pt x="378770" y="681724"/>
                    <a:pt x="363092" y="691708"/>
                    <a:pt x="345854" y="691708"/>
                  </a:cubicBezTo>
                  <a:cubicBezTo>
                    <a:pt x="328616" y="691708"/>
                    <a:pt x="312938" y="681724"/>
                    <a:pt x="305647" y="666103"/>
                  </a:cubicBezTo>
                  <a:lnTo>
                    <a:pt x="256745" y="561320"/>
                  </a:lnTo>
                  <a:cubicBezTo>
                    <a:pt x="230773" y="505669"/>
                    <a:pt x="186039" y="460935"/>
                    <a:pt x="130388" y="434963"/>
                  </a:cubicBezTo>
                  <a:lnTo>
                    <a:pt x="25605" y="386061"/>
                  </a:lnTo>
                  <a:cubicBezTo>
                    <a:pt x="9984" y="378770"/>
                    <a:pt x="0" y="363092"/>
                    <a:pt x="0" y="345854"/>
                  </a:cubicBezTo>
                  <a:cubicBezTo>
                    <a:pt x="0" y="328616"/>
                    <a:pt x="9984" y="312938"/>
                    <a:pt x="25605" y="305647"/>
                  </a:cubicBezTo>
                  <a:lnTo>
                    <a:pt x="130388" y="256745"/>
                  </a:lnTo>
                  <a:cubicBezTo>
                    <a:pt x="186039" y="230773"/>
                    <a:pt x="230773" y="186039"/>
                    <a:pt x="256745" y="130388"/>
                  </a:cubicBezTo>
                  <a:lnTo>
                    <a:pt x="305647" y="25605"/>
                  </a:lnTo>
                  <a:cubicBezTo>
                    <a:pt x="312938" y="9984"/>
                    <a:pt x="328616" y="0"/>
                    <a:pt x="345854" y="0"/>
                  </a:cubicBezTo>
                  <a:cubicBezTo>
                    <a:pt x="363092" y="0"/>
                    <a:pt x="378770" y="9984"/>
                    <a:pt x="386061" y="25605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64104" y="685986"/>
            <a:ext cx="115527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Borcelle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March 24, 2036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180471" y="685986"/>
            <a:ext cx="339582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Innovative &amp; Collaborative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804262" y="3957759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$ 324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04262" y="4901514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$ 487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804262" y="5850845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$ 541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804262" y="6800177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$ 221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804262" y="7749509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$ 187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04262" y="8698841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$ 1,760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073169" y="3954018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$ 281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073169" y="4901583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$ 322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073169" y="5850915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$ 343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073169" y="6800246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$ 193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073169" y="7749578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$ 194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073169" y="8698910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$ 1,332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634444" y="3953949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$ 800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634444" y="4901514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$ 332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634444" y="5850845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$ 276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634444" y="6800177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$ 175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634444" y="7749509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$ 207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634444" y="8698841"/>
            <a:ext cx="1247985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380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$ 1,790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DAG6vM5Khs4</dc:identifier>
  <dcterms:modified xsi:type="dcterms:W3CDTF">2011-08-01T06:04:30Z</dcterms:modified>
  <cp:revision>1</cp:revision>
  <dc:title>Orange White Modern Bold Company Annual Report Presentation</dc:title>
</cp:coreProperties>
</file>